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 id="2147483794" r:id="rId2"/>
  </p:sldMasterIdLst>
  <p:notesMasterIdLst>
    <p:notesMasterId r:id="rId47"/>
  </p:notesMasterIdLst>
  <p:handoutMasterIdLst>
    <p:handoutMasterId r:id="rId48"/>
  </p:handoutMasterIdLst>
  <p:sldIdLst>
    <p:sldId id="256" r:id="rId3"/>
    <p:sldId id="416" r:id="rId4"/>
    <p:sldId id="428" r:id="rId5"/>
    <p:sldId id="429" r:id="rId6"/>
    <p:sldId id="430" r:id="rId7"/>
    <p:sldId id="472" r:id="rId8"/>
    <p:sldId id="431" r:id="rId9"/>
    <p:sldId id="432" r:id="rId10"/>
    <p:sldId id="473" r:id="rId11"/>
    <p:sldId id="474" r:id="rId12"/>
    <p:sldId id="475" r:id="rId13"/>
    <p:sldId id="488" r:id="rId14"/>
    <p:sldId id="482" r:id="rId15"/>
    <p:sldId id="483" r:id="rId16"/>
    <p:sldId id="484" r:id="rId17"/>
    <p:sldId id="485" r:id="rId18"/>
    <p:sldId id="487" r:id="rId19"/>
    <p:sldId id="435" r:id="rId20"/>
    <p:sldId id="436" r:id="rId21"/>
    <p:sldId id="437" r:id="rId22"/>
    <p:sldId id="438" r:id="rId23"/>
    <p:sldId id="448" r:id="rId24"/>
    <p:sldId id="441" r:id="rId25"/>
    <p:sldId id="443" r:id="rId26"/>
    <p:sldId id="444" r:id="rId27"/>
    <p:sldId id="445" r:id="rId28"/>
    <p:sldId id="446" r:id="rId29"/>
    <p:sldId id="447" r:id="rId30"/>
    <p:sldId id="449" r:id="rId31"/>
    <p:sldId id="503" r:id="rId32"/>
    <p:sldId id="498" r:id="rId33"/>
    <p:sldId id="499" r:id="rId34"/>
    <p:sldId id="500" r:id="rId35"/>
    <p:sldId id="501" r:id="rId36"/>
    <p:sldId id="505" r:id="rId37"/>
    <p:sldId id="506" r:id="rId38"/>
    <p:sldId id="489" r:id="rId39"/>
    <p:sldId id="490" r:id="rId40"/>
    <p:sldId id="464" r:id="rId41"/>
    <p:sldId id="467" r:id="rId42"/>
    <p:sldId id="466" r:id="rId43"/>
    <p:sldId id="491" r:id="rId44"/>
    <p:sldId id="502" r:id="rId45"/>
    <p:sldId id="322"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53" autoAdjust="0"/>
  </p:normalViewPr>
  <p:slideViewPr>
    <p:cSldViewPr>
      <p:cViewPr varScale="1">
        <p:scale>
          <a:sx n="64" d="100"/>
          <a:sy n="64" d="100"/>
        </p:scale>
        <p:origin x="1340" y="52"/>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2678" y="-3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176201A-C317-488A-8976-1DCFF53E72CF}" type="datetimeFigureOut">
              <a:rPr lang="zh-CN" altLang="en-US" smtClean="0"/>
              <a:t>2016/5/20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53A3B0-8F6B-4836-9117-3F09BD089177}" type="slidenum">
              <a:rPr lang="zh-CN" altLang="en-US" smtClean="0"/>
              <a:t>‹#›</a:t>
            </a:fld>
            <a:endParaRPr lang="zh-CN" altLang="en-US"/>
          </a:p>
        </p:txBody>
      </p:sp>
    </p:spTree>
    <p:extLst>
      <p:ext uri="{BB962C8B-B14F-4D97-AF65-F5344CB8AC3E}">
        <p14:creationId xmlns:p14="http://schemas.microsoft.com/office/powerpoint/2010/main" val="32587664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69BF1D-999B-4019-B7D1-21B61DB9205F}" type="datetimeFigureOut">
              <a:rPr lang="zh-CN" altLang="en-US" smtClean="0"/>
              <a:pPr/>
              <a:t>2016/5/20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BE817B-D8F2-44A8-BF85-DCA69351C2E0}" type="slidenum">
              <a:rPr lang="zh-CN" altLang="en-US" smtClean="0"/>
              <a:pPr/>
              <a:t>‹#›</a:t>
            </a:fld>
            <a:endParaRPr lang="zh-CN" altLang="en-US"/>
          </a:p>
        </p:txBody>
      </p:sp>
    </p:spTree>
    <p:extLst>
      <p:ext uri="{BB962C8B-B14F-4D97-AF65-F5344CB8AC3E}">
        <p14:creationId xmlns:p14="http://schemas.microsoft.com/office/powerpoint/2010/main" val="788659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8BE817B-D8F2-44A8-BF85-DCA69351C2E0}" type="slidenum">
              <a:rPr lang="zh-CN" altLang="en-US" smtClean="0"/>
              <a:pPr/>
              <a:t>1</a:t>
            </a:fld>
            <a:endParaRPr lang="zh-CN" altLang="en-US"/>
          </a:p>
        </p:txBody>
      </p:sp>
    </p:spTree>
    <p:extLst>
      <p:ext uri="{BB962C8B-B14F-4D97-AF65-F5344CB8AC3E}">
        <p14:creationId xmlns:p14="http://schemas.microsoft.com/office/powerpoint/2010/main" val="3604913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6BCEAD-5F52-47A2-B1F4-900C9DB0E1E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30520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722821-63EC-49A5-82EE-E3DC3BF9A07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21517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E16F3AE-3269-4D96-AA66-2CE0ACB3744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67671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685DBF7-F360-4B02-BDC4-DC4F2D3F063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87872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DDEF0A-DF5B-4336-B1AA-3A8BF805EC2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82733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20" name="页脚占位符 19"/>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10" name="灯片编号占位符 9"/>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23852724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5" name="页脚占位符 4"/>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6" name="灯片编号占位符 5"/>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Tree>
    <p:extLst>
      <p:ext uri="{BB962C8B-B14F-4D97-AF65-F5344CB8AC3E}">
        <p14:creationId xmlns:p14="http://schemas.microsoft.com/office/powerpoint/2010/main" val="26155550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5" name="页脚占位符 4"/>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6" name="灯片编号占位符 5"/>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31961138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6" name="页脚占位符 5"/>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7" name="灯片编号占位符 6"/>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Tree>
    <p:extLst>
      <p:ext uri="{BB962C8B-B14F-4D97-AF65-F5344CB8AC3E}">
        <p14:creationId xmlns:p14="http://schemas.microsoft.com/office/powerpoint/2010/main" val="5755067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8" name="页脚占位符 7"/>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9" name="灯片编号占位符 8"/>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Tree>
    <p:extLst>
      <p:ext uri="{BB962C8B-B14F-4D97-AF65-F5344CB8AC3E}">
        <p14:creationId xmlns:p14="http://schemas.microsoft.com/office/powerpoint/2010/main" val="22199471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4" name="页脚占位符 3"/>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5" name="灯片编号占位符 4"/>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Tree>
    <p:extLst>
      <p:ext uri="{BB962C8B-B14F-4D97-AF65-F5344CB8AC3E}">
        <p14:creationId xmlns:p14="http://schemas.microsoft.com/office/powerpoint/2010/main" val="985461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3E05C5A-719E-45E0-9AB3-CFD4DEC8DC8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7952069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日期占位符 1"/>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3" name="页脚占位符 2"/>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4" name="灯片编号占位符 3"/>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38744513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6" name="页脚占位符 5"/>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7" name="灯片编号占位符 6"/>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Tree>
    <p:extLst>
      <p:ext uri="{BB962C8B-B14F-4D97-AF65-F5344CB8AC3E}">
        <p14:creationId xmlns:p14="http://schemas.microsoft.com/office/powerpoint/2010/main" val="3556095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6" name="页脚占位符 5"/>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7" name="灯片编号占位符 6"/>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indent="-283464">
              <a:lnSpc>
                <a:spcPts val="3000"/>
              </a:lnSpc>
              <a:spcBef>
                <a:spcPts val="600"/>
              </a:spcBef>
              <a:buClr>
                <a:srgbClr val="3891A7"/>
              </a:buClr>
              <a:buSzPct val="80000"/>
              <a:buFont typeface="Wingdings 2"/>
              <a:buNone/>
            </a:pPr>
            <a:endParaRPr lang="en-US" sz="3200">
              <a:solidFill>
                <a:prstClr val="black"/>
              </a:solidFill>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solidFill>
                <a:prstClr val="white"/>
              </a:solidFill>
            </a:endParaRPr>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33952955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5" name="页脚占位符 4"/>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6" name="灯片编号占位符 5"/>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Tree>
    <p:extLst>
      <p:ext uri="{BB962C8B-B14F-4D97-AF65-F5344CB8AC3E}">
        <p14:creationId xmlns:p14="http://schemas.microsoft.com/office/powerpoint/2010/main" val="3889309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5" name="页脚占位符 4"/>
          <p:cNvSpPr>
            <a:spLocks noGrp="1"/>
          </p:cNvSpPr>
          <p:nvPr>
            <p:ph type="ftr" sz="quarter" idx="11"/>
          </p:nvPr>
        </p:nvSpPr>
        <p:spPr/>
        <p:txBody>
          <a:bodyPr/>
          <a:lstStyle>
            <a:extLst/>
          </a:lstStyle>
          <a:p>
            <a:endParaRPr lang="zh-CN" altLang="en-US">
              <a:solidFill>
                <a:srgbClr val="E7DEC9">
                  <a:shade val="50000"/>
                  <a:satMod val="200000"/>
                </a:srgbClr>
              </a:solidFill>
            </a:endParaRPr>
          </a:p>
        </p:txBody>
      </p:sp>
      <p:sp>
        <p:nvSpPr>
          <p:cNvPr id="6" name="灯片编号占位符 5"/>
          <p:cNvSpPr>
            <a:spLocks noGrp="1"/>
          </p:cNvSpPr>
          <p:nvPr>
            <p:ph type="sldNum" sz="quarter" idx="12"/>
          </p:nvPr>
        </p:nvSpPr>
        <p:spPr/>
        <p:txBody>
          <a:bodyPr/>
          <a:lstStyle>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Tree>
    <p:extLst>
      <p:ext uri="{BB962C8B-B14F-4D97-AF65-F5344CB8AC3E}">
        <p14:creationId xmlns:p14="http://schemas.microsoft.com/office/powerpoint/2010/main" val="1149242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8633B6D-97C1-4796-93BB-8CDC9B5238D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01358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6AB596A-1120-4C59-922A-4B394AC0669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33590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5498B00-C97F-4C50-8ADE-9456CFFA732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01716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3327E0C-F642-443A-9C8B-9103F7722A0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90626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9CFDAE4-C4E9-40FF-B43F-DCA2BD5150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63609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A0DD7C5-2BB3-4F6D-A129-80BC14260F6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91295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8FEEE27-219A-447D-9506-99201FDF1DC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631456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077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6077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6077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BC4BF8E8-3890-40F8-814B-2772644B61CE}"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406885069"/>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4A6DC5C-7684-4FFB-ACEB-AFE384B0DF95}" type="datetimeFigureOut">
              <a:rPr lang="zh-CN" altLang="en-US" smtClean="0">
                <a:solidFill>
                  <a:srgbClr val="E7DEC9">
                    <a:shade val="50000"/>
                    <a:satMod val="200000"/>
                  </a:srgbClr>
                </a:solidFill>
              </a:rPr>
              <a:pPr/>
              <a:t>2016/5/20</a:t>
            </a:fld>
            <a:endParaRPr lang="zh-CN" altLang="en-US">
              <a:solidFill>
                <a:srgbClr val="E7DEC9">
                  <a:shade val="50000"/>
                  <a:satMod val="200000"/>
                </a:srgbClr>
              </a:solidFill>
            </a:endParaRPr>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solidFill>
                <a:srgbClr val="E7DEC9">
                  <a:shade val="50000"/>
                  <a:satMod val="200000"/>
                </a:srgbClr>
              </a:solidFill>
            </a:endParaRPr>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D83F9E7-B59B-49EC-8B63-E7159C595C57}" type="slidenum">
              <a:rPr lang="zh-CN" altLang="en-US" smtClean="0">
                <a:solidFill>
                  <a:srgbClr val="E7DEC9">
                    <a:shade val="50000"/>
                    <a:satMod val="200000"/>
                  </a:srgbClr>
                </a:solidFill>
              </a:rPr>
              <a:pPr/>
              <a:t>‹#›</a:t>
            </a:fld>
            <a:endParaRPr lang="zh-CN" altLang="en-US">
              <a:solidFill>
                <a:srgbClr val="E7DEC9">
                  <a:shade val="50000"/>
                  <a:satMod val="200000"/>
                </a:srgbClr>
              </a:solidFill>
            </a:endParaRPr>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408219254"/>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gqxu@ses.ecnu.edu.c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7584" y="359898"/>
            <a:ext cx="8496944" cy="1700950"/>
          </a:xfrm>
        </p:spPr>
        <p:txBody>
          <a:bodyPr>
            <a:normAutofit/>
          </a:bodyPr>
          <a:lstStyle/>
          <a:p>
            <a:r>
              <a:rPr lang="zh-CN" altLang="en-US" sz="4000" dirty="0" smtClean="0">
                <a:latin typeface="黑体" pitchFamily="49" charset="-122"/>
                <a:ea typeface="黑体" pitchFamily="49" charset="-122"/>
              </a:rPr>
              <a:t>职业教育内涵建设的几个关键问题</a:t>
            </a:r>
            <a:endParaRPr lang="zh-CN" altLang="en-US" sz="4000" dirty="0">
              <a:latin typeface="黑体" pitchFamily="49" charset="-122"/>
              <a:ea typeface="黑体" pitchFamily="49" charset="-122"/>
            </a:endParaRPr>
          </a:p>
        </p:txBody>
      </p:sp>
      <p:sp>
        <p:nvSpPr>
          <p:cNvPr id="3" name="副标题 2"/>
          <p:cNvSpPr>
            <a:spLocks noGrp="1"/>
          </p:cNvSpPr>
          <p:nvPr>
            <p:ph type="subTitle" idx="1"/>
          </p:nvPr>
        </p:nvSpPr>
        <p:spPr>
          <a:xfrm>
            <a:off x="1259632" y="3645024"/>
            <a:ext cx="7694672" cy="1248544"/>
          </a:xfrm>
        </p:spPr>
        <p:txBody>
          <a:bodyPr>
            <a:noAutofit/>
          </a:bodyPr>
          <a:lstStyle/>
          <a:p>
            <a:pPr algn="ctr"/>
            <a:r>
              <a:rPr lang="zh-CN" altLang="en-US" sz="3200" b="1" smtClean="0">
                <a:latin typeface="华文楷体" pitchFamily="2" charset="-122"/>
                <a:ea typeface="华文楷体" pitchFamily="2" charset="-122"/>
              </a:rPr>
              <a:t>主讲人：徐国庆博士</a:t>
            </a:r>
            <a:endParaRPr lang="en-US" altLang="zh-CN" sz="3200" b="1" smtClean="0">
              <a:latin typeface="华文楷体" pitchFamily="2" charset="-122"/>
              <a:ea typeface="华文楷体" pitchFamily="2" charset="-122"/>
            </a:endParaRPr>
          </a:p>
          <a:p>
            <a:pPr algn="ctr"/>
            <a:r>
              <a:rPr lang="zh-CN" altLang="en-US" sz="2800" b="1" smtClean="0">
                <a:latin typeface="华文楷体" pitchFamily="2" charset="-122"/>
                <a:ea typeface="华文楷体" pitchFamily="2" charset="-122"/>
              </a:rPr>
              <a:t>华东师范大学职成所教授、博士生导师、副所长</a:t>
            </a:r>
            <a:endParaRPr lang="en-US" altLang="zh-CN" sz="2800" b="1" smtClean="0">
              <a:latin typeface="华文楷体" pitchFamily="2" charset="-122"/>
              <a:ea typeface="华文楷体" pitchFamily="2" charset="-122"/>
            </a:endParaRPr>
          </a:p>
          <a:p>
            <a:pPr algn="ctr"/>
            <a:r>
              <a:rPr lang="en-US" altLang="zh-CN" sz="3200" b="1" smtClean="0">
                <a:latin typeface="华文楷体" pitchFamily="2" charset="-122"/>
                <a:ea typeface="华文楷体" pitchFamily="2" charset="-122"/>
                <a:hlinkClick r:id="rId3"/>
              </a:rPr>
              <a:t>gqxu@ses.ecnu.edu.cn</a:t>
            </a:r>
            <a:endParaRPr lang="en-US" altLang="zh-CN" sz="3200" b="1" smtClean="0">
              <a:latin typeface="华文楷体" pitchFamily="2" charset="-122"/>
              <a:ea typeface="华文楷体" pitchFamily="2" charset="-122"/>
            </a:endParaRPr>
          </a:p>
          <a:p>
            <a:pPr algn="ctr"/>
            <a:r>
              <a:rPr lang="en-US" altLang="zh-CN" sz="3200" b="1" smtClean="0">
                <a:latin typeface="华文楷体" pitchFamily="2" charset="-122"/>
                <a:ea typeface="华文楷体" pitchFamily="2" charset="-122"/>
              </a:rPr>
              <a:t>15001973132</a:t>
            </a:r>
            <a:endParaRPr lang="zh-CN" altLang="en-US" sz="3200" b="1" dirty="0">
              <a:latin typeface="华文楷体" pitchFamily="2" charset="-122"/>
              <a:ea typeface="华文楷体" pitchFamily="2" charset="-122"/>
            </a:endParaRPr>
          </a:p>
        </p:txBody>
      </p:sp>
      <p:pic>
        <p:nvPicPr>
          <p:cNvPr id="1026" name="Picture 2" descr="D:\讲课\全套LOGO PNG110402\P201B1.png"/>
          <p:cNvPicPr>
            <a:picLocks noChangeAspect="1" noChangeArrowheads="1"/>
          </p:cNvPicPr>
          <p:nvPr/>
        </p:nvPicPr>
        <p:blipFill>
          <a:blip r:embed="rId4" cstate="print"/>
          <a:srcRect/>
          <a:stretch>
            <a:fillRect/>
          </a:stretch>
        </p:blipFill>
        <p:spPr bwMode="auto">
          <a:xfrm>
            <a:off x="611560" y="1988840"/>
            <a:ext cx="1800200" cy="165959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latin typeface="黑体" panose="02010609060101010101" pitchFamily="49" charset="-122"/>
                <a:ea typeface="黑体" panose="02010609060101010101" pitchFamily="49" charset="-122"/>
              </a:rPr>
              <a:t>（一）项目</a:t>
            </a:r>
            <a:r>
              <a:rPr lang="zh-CN" altLang="en-US" b="1" dirty="0">
                <a:latin typeface="黑体" panose="02010609060101010101" pitchFamily="49" charset="-122"/>
                <a:ea typeface="黑体" panose="02010609060101010101" pitchFamily="49" charset="-122"/>
              </a:rPr>
              <a:t>课程</a:t>
            </a:r>
            <a:r>
              <a:rPr lang="zh-CN" altLang="en-US" b="1" dirty="0" smtClean="0">
                <a:latin typeface="黑体" panose="02010609060101010101" pitchFamily="49" charset="-122"/>
                <a:ea typeface="黑体" panose="02010609060101010101" pitchFamily="49" charset="-122"/>
              </a:rPr>
              <a:t>的本质</a:t>
            </a:r>
            <a:r>
              <a:rPr lang="en-US" altLang="zh-CN" b="1" dirty="0">
                <a:latin typeface="黑体" panose="02010609060101010101" pitchFamily="49" charset="-122"/>
                <a:ea typeface="黑体" panose="02010609060101010101" pitchFamily="49" charset="-122"/>
              </a:rPr>
              <a:t/>
            </a:r>
            <a:br>
              <a:rPr lang="en-US" altLang="zh-CN" b="1" dirty="0">
                <a:latin typeface="黑体" panose="02010609060101010101" pitchFamily="49" charset="-122"/>
                <a:ea typeface="黑体" panose="02010609060101010101" pitchFamily="49" charset="-122"/>
              </a:rPr>
            </a:br>
            <a:endParaRPr lang="zh-CN" altLang="en-US"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1259632" y="1124744"/>
            <a:ext cx="7674056" cy="5400600"/>
          </a:xfrm>
        </p:spPr>
        <p:txBody>
          <a:bodyPr>
            <a:normAutofit fontScale="92500" lnSpcReduction="20000"/>
          </a:bodyPr>
          <a:lstStyle/>
          <a:p>
            <a:pPr marL="82296" indent="0">
              <a:buNone/>
            </a:pPr>
            <a:endParaRPr lang="en-US" altLang="zh-CN" dirty="0">
              <a:latin typeface="华文仿宋" pitchFamily="2" charset="-122"/>
              <a:ea typeface="华文仿宋" pitchFamily="2" charset="-122"/>
            </a:endParaRPr>
          </a:p>
          <a:p>
            <a:pPr>
              <a:buNone/>
            </a:pPr>
            <a:r>
              <a:rPr lang="en-US" altLang="zh-CN" b="1" dirty="0" smtClean="0">
                <a:latin typeface="华文仿宋" pitchFamily="2" charset="-122"/>
                <a:ea typeface="华文仿宋" pitchFamily="2" charset="-122"/>
              </a:rPr>
              <a:t>1.</a:t>
            </a:r>
            <a:r>
              <a:rPr lang="zh-CN" altLang="en-US" b="1" dirty="0" smtClean="0">
                <a:latin typeface="华文仿宋" pitchFamily="2" charset="-122"/>
                <a:ea typeface="华文仿宋" pitchFamily="2" charset="-122"/>
              </a:rPr>
              <a:t>适应智能化时代工作模式的需要</a:t>
            </a:r>
            <a:endParaRPr lang="en-US" altLang="zh-CN" b="1" dirty="0" smtClean="0">
              <a:latin typeface="华文仿宋" pitchFamily="2" charset="-122"/>
              <a:ea typeface="华文仿宋" pitchFamily="2" charset="-122"/>
            </a:endParaRPr>
          </a:p>
          <a:p>
            <a:endParaRPr lang="en-US" altLang="zh-CN" dirty="0" smtClean="0">
              <a:latin typeface="华文楷体" panose="02010600040101010101" pitchFamily="2" charset="-122"/>
              <a:ea typeface="华文楷体" panose="02010600040101010101" pitchFamily="2" charset="-122"/>
            </a:endParaRPr>
          </a:p>
          <a:p>
            <a:r>
              <a:rPr lang="zh-CN" altLang="zh-CN" dirty="0" smtClean="0">
                <a:latin typeface="华文楷体" panose="02010600040101010101" pitchFamily="2" charset="-122"/>
                <a:ea typeface="华文楷体" panose="02010600040101010101" pitchFamily="2" charset="-122"/>
              </a:rPr>
              <a:t>后</a:t>
            </a:r>
            <a:r>
              <a:rPr lang="zh-CN" altLang="zh-CN" dirty="0">
                <a:latin typeface="华文楷体" panose="02010600040101010101" pitchFamily="2" charset="-122"/>
                <a:ea typeface="华文楷体" panose="02010600040101010101" pitchFamily="2" charset="-122"/>
              </a:rPr>
              <a:t>工业时代，随着技术的发展以及工作组织模式的变化，人类的职业活动的性质也发生了根本性变化。具体表现在标准化作业越来越少，越来越多的职业要求个体主观地设计工作，并创造性地完成工作任务</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r>
              <a:rPr lang="zh-CN" altLang="zh-CN" dirty="0">
                <a:latin typeface="华文楷体" panose="02010600040101010101" pitchFamily="2" charset="-122"/>
                <a:ea typeface="华文楷体" panose="02010600040101010101" pitchFamily="2" charset="-122"/>
              </a:rPr>
              <a:t>对当前的职业情境而言，要描述清楚岗位的工作内容与能力要求，并据此设计出职业教育课程，仅有任务这一概念是不够的，还必须建立另一个关键性概念，即</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项目</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a:p>
            <a:pPr>
              <a:buNone/>
            </a:pPr>
            <a:endParaRPr lang="en-US" altLang="zh-CN" b="1"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pPr>
              <a:buNone/>
            </a:pPr>
            <a:endParaRPr lang="zh-CN" altLang="en-US" dirty="0">
              <a:latin typeface="华文仿宋" pitchFamily="2" charset="-122"/>
              <a:ea typeface="华文仿宋" pitchFamily="2" charset="-122"/>
            </a:endParaRPr>
          </a:p>
        </p:txBody>
      </p:sp>
    </p:spTree>
    <p:extLst>
      <p:ext uri="{BB962C8B-B14F-4D97-AF65-F5344CB8AC3E}">
        <p14:creationId xmlns:p14="http://schemas.microsoft.com/office/powerpoint/2010/main" val="28026879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latin typeface="华文仿宋" pitchFamily="2" charset="-122"/>
                <a:ea typeface="华文仿宋" pitchFamily="2" charset="-122"/>
              </a:rPr>
              <a:t>2. </a:t>
            </a:r>
            <a:r>
              <a:rPr lang="zh-CN" altLang="en-US" b="1" dirty="0" smtClean="0">
                <a:latin typeface="华文仿宋" pitchFamily="2" charset="-122"/>
                <a:ea typeface="华文仿宋" pitchFamily="2" charset="-122"/>
              </a:rPr>
              <a:t>实现做中学的需要</a:t>
            </a:r>
            <a:endParaRPr lang="en-US" altLang="zh-CN" b="1" dirty="0" smtClean="0">
              <a:latin typeface="华文仿宋" pitchFamily="2" charset="-122"/>
              <a:ea typeface="华文仿宋" pitchFamily="2" charset="-122"/>
            </a:endParaRPr>
          </a:p>
          <a:p>
            <a:pPr>
              <a:buNone/>
            </a:pPr>
            <a:endParaRPr lang="en-US" altLang="zh-CN" dirty="0">
              <a:latin typeface="华文仿宋" pitchFamily="2" charset="-122"/>
              <a:ea typeface="华文仿宋" pitchFamily="2" charset="-122"/>
            </a:endParaRPr>
          </a:p>
          <a:p>
            <a:r>
              <a:rPr lang="zh-CN" altLang="en-US" dirty="0" smtClean="0">
                <a:latin typeface="华文仿宋" pitchFamily="2" charset="-122"/>
                <a:ea typeface="华文仿宋" pitchFamily="2" charset="-122"/>
              </a:rPr>
              <a:t>提出背景是教育大众化</a:t>
            </a:r>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做</a:t>
            </a:r>
            <a:r>
              <a:rPr lang="zh-CN" altLang="en-US" dirty="0">
                <a:latin typeface="华文仿宋" pitchFamily="2" charset="-122"/>
                <a:ea typeface="华文仿宋" pitchFamily="2" charset="-122"/>
              </a:rPr>
              <a:t>中学不仅是一种理念，更是一种信念。</a:t>
            </a:r>
            <a:endParaRPr lang="en-US" altLang="zh-CN" dirty="0">
              <a:latin typeface="华文仿宋" pitchFamily="2" charset="-122"/>
              <a:ea typeface="华文仿宋" pitchFamily="2" charset="-122"/>
            </a:endParaRPr>
          </a:p>
          <a:p>
            <a:r>
              <a:rPr lang="zh-CN" altLang="en-US" dirty="0" smtClean="0">
                <a:latin typeface="华文仿宋" pitchFamily="2" charset="-122"/>
                <a:ea typeface="华文仿宋" pitchFamily="2" charset="-122"/>
              </a:rPr>
              <a:t>做</a:t>
            </a:r>
            <a:r>
              <a:rPr lang="zh-CN" altLang="en-US" dirty="0">
                <a:latin typeface="华文仿宋" pitchFamily="2" charset="-122"/>
                <a:ea typeface="华文仿宋" pitchFamily="2" charset="-122"/>
              </a:rPr>
              <a:t>中学坚信：</a:t>
            </a:r>
            <a:r>
              <a:rPr lang="zh-CN" altLang="en-US" dirty="0">
                <a:latin typeface="华文仿宋" pitchFamily="2" charset="-122"/>
                <a:ea typeface="华文仿宋" pitchFamily="2" charset="-122"/>
                <a:sym typeface="Wingdings" panose="05000000000000000000" pitchFamily="2" charset="2"/>
              </a:rPr>
              <a:t>（</a:t>
            </a:r>
            <a:r>
              <a:rPr lang="en-US" altLang="zh-CN" dirty="0">
                <a:latin typeface="华文仿宋" pitchFamily="2" charset="-122"/>
                <a:ea typeface="华文仿宋" pitchFamily="2" charset="-122"/>
                <a:sym typeface="Wingdings" panose="05000000000000000000" pitchFamily="2" charset="2"/>
              </a:rPr>
              <a:t>1</a:t>
            </a:r>
            <a:r>
              <a:rPr lang="zh-CN" altLang="en-US" dirty="0">
                <a:latin typeface="华文仿宋" pitchFamily="2" charset="-122"/>
                <a:ea typeface="华文仿宋" pitchFamily="2" charset="-122"/>
                <a:sym typeface="Wingdings" panose="05000000000000000000" pitchFamily="2" charset="2"/>
              </a:rPr>
              <a:t>）</a:t>
            </a:r>
            <a:r>
              <a:rPr lang="zh-CN" altLang="en-US" dirty="0" smtClean="0">
                <a:latin typeface="华文仿宋" pitchFamily="2" charset="-122"/>
                <a:ea typeface="华文仿宋" pitchFamily="2" charset="-122"/>
                <a:sym typeface="Wingdings" panose="05000000000000000000" pitchFamily="2" charset="2"/>
              </a:rPr>
              <a:t>做</a:t>
            </a:r>
            <a:r>
              <a:rPr lang="zh-CN" altLang="en-US" dirty="0">
                <a:latin typeface="华文仿宋" pitchFamily="2" charset="-122"/>
                <a:ea typeface="华文仿宋" pitchFamily="2" charset="-122"/>
                <a:sym typeface="Wingdings" panose="05000000000000000000" pitchFamily="2" charset="2"/>
              </a:rPr>
              <a:t>是</a:t>
            </a:r>
            <a:r>
              <a:rPr lang="zh-CN" altLang="en-US" dirty="0" smtClean="0">
                <a:latin typeface="华文仿宋" pitchFamily="2" charset="-122"/>
                <a:ea typeface="华文仿宋" pitchFamily="2" charset="-122"/>
                <a:sym typeface="Wingdings" panose="05000000000000000000" pitchFamily="2" charset="2"/>
              </a:rPr>
              <a:t>学的前提；</a:t>
            </a:r>
            <a:r>
              <a:rPr lang="zh-CN" altLang="en-US" dirty="0">
                <a:latin typeface="华文仿宋" pitchFamily="2" charset="-122"/>
                <a:ea typeface="华文仿宋" pitchFamily="2" charset="-122"/>
                <a:sym typeface="Wingdings" panose="05000000000000000000" pitchFamily="2" charset="2"/>
              </a:rPr>
              <a:t>（</a:t>
            </a:r>
            <a:r>
              <a:rPr lang="en-US" altLang="zh-CN" dirty="0">
                <a:latin typeface="华文仿宋" pitchFamily="2" charset="-122"/>
                <a:ea typeface="华文仿宋" pitchFamily="2" charset="-122"/>
                <a:sym typeface="Wingdings" panose="05000000000000000000" pitchFamily="2" charset="2"/>
              </a:rPr>
              <a:t>2</a:t>
            </a:r>
            <a:r>
              <a:rPr lang="zh-CN" altLang="en-US" dirty="0" smtClean="0">
                <a:latin typeface="华文仿宋" pitchFamily="2" charset="-122"/>
                <a:ea typeface="华文仿宋" pitchFamily="2" charset="-122"/>
                <a:sym typeface="Wingdings" panose="05000000000000000000" pitchFamily="2" charset="2"/>
              </a:rPr>
              <a:t>）学是做的结果。</a:t>
            </a:r>
            <a:endParaRPr lang="en-US" altLang="zh-CN" dirty="0">
              <a:latin typeface="华文仿宋" pitchFamily="2" charset="-122"/>
              <a:ea typeface="华文仿宋" pitchFamily="2" charset="-122"/>
            </a:endParaRPr>
          </a:p>
          <a:p>
            <a:endParaRPr lang="zh-CN" altLang="en-US" dirty="0"/>
          </a:p>
        </p:txBody>
      </p:sp>
    </p:spTree>
    <p:extLst>
      <p:ext uri="{BB962C8B-B14F-4D97-AF65-F5344CB8AC3E}">
        <p14:creationId xmlns:p14="http://schemas.microsoft.com/office/powerpoint/2010/main" val="7194862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FontTx/>
              <a:buNone/>
              <a:defRPr/>
            </a:pPr>
            <a:r>
              <a:rPr lang="zh-CN" altLang="zh-CN" dirty="0">
                <a:latin typeface="华文仿宋" panose="02010600040101010101" pitchFamily="2" charset="-122"/>
                <a:ea typeface="华文仿宋" panose="02010600040101010101" pitchFamily="2" charset="-122"/>
              </a:rPr>
              <a:t>在理解项目课程时要特别注意以下方面</a:t>
            </a:r>
            <a:r>
              <a:rPr lang="zh-CN" altLang="en-US" dirty="0">
                <a:latin typeface="华文仿宋" panose="02010600040101010101" pitchFamily="2" charset="-122"/>
                <a:ea typeface="华文仿宋" panose="02010600040101010101" pitchFamily="2" charset="-122"/>
              </a:rPr>
              <a:t>：</a:t>
            </a:r>
            <a:endParaRPr lang="zh-CN" altLang="zh-CN" dirty="0">
              <a:latin typeface="华文仿宋" panose="02010600040101010101" pitchFamily="2" charset="-122"/>
              <a:ea typeface="华文仿宋" panose="02010600040101010101" pitchFamily="2" charset="-122"/>
            </a:endParaRPr>
          </a:p>
          <a:p>
            <a:pPr>
              <a:defRPr/>
            </a:pPr>
            <a:r>
              <a:rPr lang="zh-CN" altLang="zh-CN" dirty="0">
                <a:latin typeface="华文仿宋" panose="02010600040101010101" pitchFamily="2" charset="-122"/>
                <a:ea typeface="华文仿宋" panose="02010600040101010101" pitchFamily="2" charset="-122"/>
              </a:rPr>
              <a:t>项目课程是以任务和项目的有机结合为设计框架的课程模式</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a:defRPr/>
            </a:pPr>
            <a:r>
              <a:rPr lang="zh-CN" altLang="zh-CN" dirty="0">
                <a:latin typeface="华文仿宋" panose="02010600040101010101" pitchFamily="2" charset="-122"/>
                <a:ea typeface="华文仿宋" panose="02010600040101010101" pitchFamily="2" charset="-122"/>
              </a:rPr>
              <a:t>项目课程是基于理论与实践一体化的课程模式</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a:defRPr/>
            </a:pPr>
            <a:r>
              <a:rPr lang="zh-CN" altLang="zh-CN" dirty="0">
                <a:latin typeface="华文仿宋" panose="02010600040101010101" pitchFamily="2" charset="-122"/>
                <a:ea typeface="华文仿宋" panose="02010600040101010101" pitchFamily="2" charset="-122"/>
              </a:rPr>
              <a:t>项目课程是以做中学为基本学习方式的课程模式</a:t>
            </a:r>
            <a:r>
              <a:rPr lang="zh-CN" altLang="en-US" dirty="0">
                <a:latin typeface="华文仿宋" panose="02010600040101010101" pitchFamily="2" charset="-122"/>
                <a:ea typeface="华文仿宋" panose="02010600040101010101" pitchFamily="2" charset="-122"/>
              </a:rPr>
              <a:t>。</a:t>
            </a:r>
            <a:endParaRPr lang="zh-CN" altLang="zh-CN" dirty="0">
              <a:latin typeface="华文仿宋" panose="02010600040101010101" pitchFamily="2" charset="-122"/>
              <a:ea typeface="华文仿宋" panose="02010600040101010101" pitchFamily="2" charset="-122"/>
            </a:endParaRPr>
          </a:p>
          <a:p>
            <a:endParaRPr lang="zh-CN" altLang="en-US" dirty="0"/>
          </a:p>
        </p:txBody>
      </p:sp>
    </p:spTree>
    <p:extLst>
      <p:ext uri="{BB962C8B-B14F-4D97-AF65-F5344CB8AC3E}">
        <p14:creationId xmlns:p14="http://schemas.microsoft.com/office/powerpoint/2010/main" val="11281310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Group 2"/>
          <p:cNvGrpSpPr>
            <a:grpSpLocks/>
          </p:cNvGrpSpPr>
          <p:nvPr/>
        </p:nvGrpSpPr>
        <p:grpSpPr bwMode="auto">
          <a:xfrm>
            <a:off x="1258888" y="836613"/>
            <a:ext cx="6697662" cy="4176712"/>
            <a:chOff x="3259" y="1454"/>
            <a:chExt cx="4927" cy="3742"/>
          </a:xfrm>
        </p:grpSpPr>
        <p:grpSp>
          <p:nvGrpSpPr>
            <p:cNvPr id="37895" name="Group 3"/>
            <p:cNvGrpSpPr>
              <a:grpSpLocks/>
            </p:cNvGrpSpPr>
            <p:nvPr/>
          </p:nvGrpSpPr>
          <p:grpSpPr bwMode="auto">
            <a:xfrm>
              <a:off x="3500" y="1564"/>
              <a:ext cx="4686" cy="3632"/>
              <a:chOff x="3500" y="1564"/>
              <a:chExt cx="4686" cy="3632"/>
            </a:xfrm>
          </p:grpSpPr>
          <p:cxnSp>
            <p:nvCxnSpPr>
              <p:cNvPr id="37897" name="AutoShape 4"/>
              <p:cNvCxnSpPr>
                <a:cxnSpLocks noChangeShapeType="1"/>
              </p:cNvCxnSpPr>
              <p:nvPr/>
            </p:nvCxnSpPr>
            <p:spPr bwMode="auto">
              <a:xfrm>
                <a:off x="3619" y="4574"/>
                <a:ext cx="4567"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7898" name="AutoShape 5"/>
              <p:cNvCxnSpPr>
                <a:cxnSpLocks noChangeShapeType="1"/>
              </p:cNvCxnSpPr>
              <p:nvPr/>
            </p:nvCxnSpPr>
            <p:spPr bwMode="auto">
              <a:xfrm flipH="1" flipV="1">
                <a:off x="3619" y="1564"/>
                <a:ext cx="8" cy="300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7899" name="AutoShape 6"/>
              <p:cNvCxnSpPr>
                <a:cxnSpLocks noChangeShapeType="1"/>
              </p:cNvCxnSpPr>
              <p:nvPr/>
            </p:nvCxnSpPr>
            <p:spPr bwMode="auto">
              <a:xfrm>
                <a:off x="3627" y="1756"/>
                <a:ext cx="4058"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900" name="AutoShape 7"/>
              <p:cNvCxnSpPr>
                <a:cxnSpLocks noChangeShapeType="1"/>
              </p:cNvCxnSpPr>
              <p:nvPr/>
            </p:nvCxnSpPr>
            <p:spPr bwMode="auto">
              <a:xfrm>
                <a:off x="3627" y="3097"/>
                <a:ext cx="4058"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901" name="AutoShape 8"/>
              <p:cNvCxnSpPr>
                <a:cxnSpLocks noChangeShapeType="1"/>
              </p:cNvCxnSpPr>
              <p:nvPr/>
            </p:nvCxnSpPr>
            <p:spPr bwMode="auto">
              <a:xfrm>
                <a:off x="7677" y="1756"/>
                <a:ext cx="0" cy="281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902" name="AutoShape 9"/>
              <p:cNvCxnSpPr>
                <a:cxnSpLocks noChangeShapeType="1"/>
              </p:cNvCxnSpPr>
              <p:nvPr/>
            </p:nvCxnSpPr>
            <p:spPr bwMode="auto">
              <a:xfrm>
                <a:off x="5677" y="1765"/>
                <a:ext cx="0" cy="281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7903" name="Text Box 10"/>
              <p:cNvSpPr txBox="1">
                <a:spLocks noChangeArrowheads="1"/>
              </p:cNvSpPr>
              <p:nvPr/>
            </p:nvSpPr>
            <p:spPr bwMode="auto">
              <a:xfrm>
                <a:off x="3500" y="4673"/>
                <a:ext cx="4686" cy="523"/>
              </a:xfrm>
              <a:prstGeom prst="rect">
                <a:avLst/>
              </a:prstGeom>
              <a:solidFill>
                <a:srgbClr val="FFFFFF"/>
              </a:solidFill>
              <a:ln w="9525">
                <a:pattFill prst="pct5">
                  <a:fgClr>
                    <a:srgbClr val="8C0C00"/>
                  </a:fgClr>
                  <a:bgClr>
                    <a:srgbClr val="FFFFFF"/>
                  </a:bgClr>
                </a:pattFill>
                <a:miter lim="800000"/>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0" fontAlgn="base" hangingPunct="0">
                  <a:spcBef>
                    <a:spcPct val="0"/>
                  </a:spcBef>
                  <a:spcAft>
                    <a:spcPct val="0"/>
                  </a:spcAft>
                  <a:buFontTx/>
                  <a:buNone/>
                </a:pPr>
                <a:r>
                  <a:rPr lang="zh-CN" altLang="en-US" sz="2000" smtClean="0">
                    <a:solidFill>
                      <a:srgbClr val="000000"/>
                    </a:solidFill>
                    <a:latin typeface="Calibri" panose="020F0502020204030204" pitchFamily="34" charset="0"/>
                  </a:rPr>
                  <a:t>   低                                        关联程度                      高</a:t>
                </a:r>
                <a:endParaRPr lang="zh-CN" altLang="zh-CN" sz="2000" smtClean="0">
                  <a:solidFill>
                    <a:srgbClr val="000000"/>
                  </a:solidFill>
                </a:endParaRPr>
              </a:p>
            </p:txBody>
          </p:sp>
        </p:grpSp>
        <p:sp>
          <p:nvSpPr>
            <p:cNvPr id="37896" name="Text Box 11"/>
            <p:cNvSpPr txBox="1">
              <a:spLocks noChangeArrowheads="1"/>
            </p:cNvSpPr>
            <p:nvPr/>
          </p:nvSpPr>
          <p:spPr bwMode="auto">
            <a:xfrm>
              <a:off x="3259" y="1454"/>
              <a:ext cx="259" cy="3698"/>
            </a:xfrm>
            <a:prstGeom prst="rect">
              <a:avLst/>
            </a:prstGeom>
            <a:solidFill>
              <a:srgbClr val="FFFFFF"/>
            </a:solidFill>
            <a:ln w="9525">
              <a:pattFill prst="pct5">
                <a:fgClr>
                  <a:srgbClr val="8C0C00"/>
                </a:fgClr>
                <a:bgClr>
                  <a:srgbClr val="FFFFFF"/>
                </a:bgClr>
              </a:pattFill>
              <a:miter lim="800000"/>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0" fontAlgn="base" hangingPunct="0">
                <a:spcBef>
                  <a:spcPct val="0"/>
                </a:spcBef>
                <a:spcAft>
                  <a:spcPct val="0"/>
                </a:spcAft>
                <a:buFontTx/>
                <a:buNone/>
              </a:pPr>
              <a:r>
                <a:rPr lang="zh-CN" altLang="en-US" sz="2000" smtClean="0">
                  <a:solidFill>
                    <a:srgbClr val="000000"/>
                  </a:solidFill>
                  <a:latin typeface="Calibri" panose="020F0502020204030204" pitchFamily="34" charset="0"/>
                </a:rPr>
                <a:t>高</a:t>
              </a:r>
              <a:endParaRPr lang="zh-CN" altLang="en-US" sz="2000" smtClean="0">
                <a:solidFill>
                  <a:srgbClr val="000000"/>
                </a:solidFill>
                <a:latin typeface="Times New Roman" panose="02020603050405020304" pitchFamily="18" charset="0"/>
              </a:endParaRPr>
            </a:p>
            <a:p>
              <a:pPr algn="just" eaLnBrk="0" fontAlgn="base" hangingPunct="0">
                <a:spcBef>
                  <a:spcPct val="0"/>
                </a:spcBef>
                <a:spcAft>
                  <a:spcPct val="0"/>
                </a:spcAft>
                <a:buFontTx/>
                <a:buNone/>
              </a:pPr>
              <a:endParaRPr lang="zh-CN" altLang="en-US" sz="2000" smtClean="0">
                <a:solidFill>
                  <a:srgbClr val="000000"/>
                </a:solidFill>
                <a:latin typeface="Times New Roman" panose="02020603050405020304" pitchFamily="18" charset="0"/>
              </a:endParaRPr>
            </a:p>
            <a:p>
              <a:pPr algn="just" eaLnBrk="0" fontAlgn="base" hangingPunct="0">
                <a:spcBef>
                  <a:spcPct val="0"/>
                </a:spcBef>
                <a:spcAft>
                  <a:spcPct val="0"/>
                </a:spcAft>
                <a:buFontTx/>
                <a:buNone/>
              </a:pPr>
              <a:r>
                <a:rPr lang="zh-CN" altLang="en-US" sz="2000" smtClean="0">
                  <a:solidFill>
                    <a:srgbClr val="000000"/>
                  </a:solidFill>
                  <a:latin typeface="Calibri" panose="020F0502020204030204" pitchFamily="34" charset="0"/>
                </a:rPr>
                <a:t>确定性程度</a:t>
              </a:r>
              <a:endParaRPr lang="zh-CN" altLang="en-US" sz="2000" smtClean="0">
                <a:solidFill>
                  <a:srgbClr val="000000"/>
                </a:solidFill>
                <a:latin typeface="Times New Roman" panose="02020603050405020304" pitchFamily="18" charset="0"/>
              </a:endParaRPr>
            </a:p>
            <a:p>
              <a:pPr algn="just" eaLnBrk="0" fontAlgn="base" hangingPunct="0">
                <a:spcBef>
                  <a:spcPct val="0"/>
                </a:spcBef>
                <a:spcAft>
                  <a:spcPct val="0"/>
                </a:spcAft>
                <a:buFontTx/>
                <a:buNone/>
              </a:pPr>
              <a:endParaRPr lang="zh-CN" altLang="en-US" sz="2000" smtClean="0">
                <a:solidFill>
                  <a:srgbClr val="000000"/>
                </a:solidFill>
                <a:latin typeface="Times New Roman" panose="02020603050405020304" pitchFamily="18" charset="0"/>
              </a:endParaRPr>
            </a:p>
            <a:p>
              <a:pPr algn="just" eaLnBrk="0" fontAlgn="base" hangingPunct="0">
                <a:spcBef>
                  <a:spcPct val="0"/>
                </a:spcBef>
                <a:spcAft>
                  <a:spcPct val="0"/>
                </a:spcAft>
                <a:buFontTx/>
                <a:buNone/>
              </a:pPr>
              <a:endParaRPr lang="en-US" altLang="zh-CN" sz="2000" smtClean="0">
                <a:solidFill>
                  <a:srgbClr val="000000"/>
                </a:solidFill>
                <a:latin typeface="Calibri" panose="020F0502020204030204" pitchFamily="34" charset="0"/>
              </a:endParaRPr>
            </a:p>
            <a:p>
              <a:pPr algn="just" eaLnBrk="0" fontAlgn="base" hangingPunct="0">
                <a:spcBef>
                  <a:spcPct val="0"/>
                </a:spcBef>
                <a:spcAft>
                  <a:spcPct val="0"/>
                </a:spcAft>
                <a:buFontTx/>
                <a:buNone/>
              </a:pPr>
              <a:endParaRPr lang="en-US" altLang="zh-CN" sz="2000" smtClean="0">
                <a:solidFill>
                  <a:srgbClr val="000000"/>
                </a:solidFill>
                <a:latin typeface="Calibri" panose="020F0502020204030204" pitchFamily="34" charset="0"/>
              </a:endParaRPr>
            </a:p>
            <a:p>
              <a:pPr algn="just" eaLnBrk="0" fontAlgn="base" hangingPunct="0">
                <a:spcBef>
                  <a:spcPct val="0"/>
                </a:spcBef>
                <a:spcAft>
                  <a:spcPct val="0"/>
                </a:spcAft>
                <a:buFontTx/>
                <a:buNone/>
              </a:pPr>
              <a:endParaRPr lang="en-US" altLang="zh-CN" sz="2000" smtClean="0">
                <a:solidFill>
                  <a:srgbClr val="000000"/>
                </a:solidFill>
                <a:latin typeface="Calibri" panose="020F0502020204030204" pitchFamily="34" charset="0"/>
              </a:endParaRPr>
            </a:p>
            <a:p>
              <a:pPr algn="just" eaLnBrk="0" fontAlgn="base" hangingPunct="0">
                <a:spcBef>
                  <a:spcPct val="0"/>
                </a:spcBef>
                <a:spcAft>
                  <a:spcPct val="0"/>
                </a:spcAft>
                <a:buFontTx/>
                <a:buNone/>
              </a:pPr>
              <a:r>
                <a:rPr lang="zh-CN" altLang="en-US" sz="2000" smtClean="0">
                  <a:solidFill>
                    <a:srgbClr val="000000"/>
                  </a:solidFill>
                  <a:latin typeface="Calibri" panose="020F0502020204030204" pitchFamily="34" charset="0"/>
                </a:rPr>
                <a:t>低</a:t>
              </a:r>
              <a:endParaRPr lang="zh-CN" altLang="zh-CN" sz="2000" smtClean="0">
                <a:solidFill>
                  <a:srgbClr val="000000"/>
                </a:solidFill>
              </a:endParaRPr>
            </a:p>
          </p:txBody>
        </p:sp>
      </p:grpSp>
      <p:sp>
        <p:nvSpPr>
          <p:cNvPr id="37891" name="文本框 11"/>
          <p:cNvSpPr txBox="1">
            <a:spLocks noChangeArrowheads="1"/>
          </p:cNvSpPr>
          <p:nvPr/>
        </p:nvSpPr>
        <p:spPr bwMode="auto">
          <a:xfrm>
            <a:off x="2124075" y="1628775"/>
            <a:ext cx="2016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zh-CN" altLang="en-US" sz="1800" smtClean="0">
                <a:solidFill>
                  <a:srgbClr val="000000"/>
                </a:solidFill>
              </a:rPr>
              <a:t>      </a:t>
            </a:r>
            <a:r>
              <a:rPr lang="zh-CN" altLang="en-US" sz="2000" smtClean="0">
                <a:solidFill>
                  <a:srgbClr val="000000"/>
                </a:solidFill>
              </a:rPr>
              <a:t>项目教学</a:t>
            </a:r>
          </a:p>
        </p:txBody>
      </p:sp>
      <p:sp>
        <p:nvSpPr>
          <p:cNvPr id="37892" name="文本框 12"/>
          <p:cNvSpPr txBox="1">
            <a:spLocks noChangeArrowheads="1"/>
          </p:cNvSpPr>
          <p:nvPr/>
        </p:nvSpPr>
        <p:spPr bwMode="auto">
          <a:xfrm>
            <a:off x="5127625" y="1673225"/>
            <a:ext cx="1800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zh-CN" altLang="en-US" sz="2000" smtClean="0">
                <a:solidFill>
                  <a:srgbClr val="000000"/>
                </a:solidFill>
              </a:rPr>
              <a:t>强项目化</a:t>
            </a:r>
          </a:p>
        </p:txBody>
      </p:sp>
      <p:sp>
        <p:nvSpPr>
          <p:cNvPr id="37893" name="文本框 13"/>
          <p:cNvSpPr txBox="1">
            <a:spLocks noChangeArrowheads="1"/>
          </p:cNvSpPr>
          <p:nvPr/>
        </p:nvSpPr>
        <p:spPr bwMode="auto">
          <a:xfrm>
            <a:off x="5132388" y="3473450"/>
            <a:ext cx="1295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zh-CN" altLang="en-US" sz="2000" smtClean="0">
                <a:solidFill>
                  <a:srgbClr val="000000"/>
                </a:solidFill>
              </a:rPr>
              <a:t>弱项目化</a:t>
            </a:r>
          </a:p>
        </p:txBody>
      </p:sp>
      <p:sp>
        <p:nvSpPr>
          <p:cNvPr id="37894" name="文本框 14"/>
          <p:cNvSpPr txBox="1">
            <a:spLocks noChangeArrowheads="1"/>
          </p:cNvSpPr>
          <p:nvPr/>
        </p:nvSpPr>
        <p:spPr bwMode="auto">
          <a:xfrm>
            <a:off x="2627313" y="3473450"/>
            <a:ext cx="12239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zh-CN" altLang="en-US" sz="2000" smtClean="0">
                <a:solidFill>
                  <a:srgbClr val="000000"/>
                </a:solidFill>
              </a:rPr>
              <a:t>任务化</a:t>
            </a:r>
          </a:p>
        </p:txBody>
      </p:sp>
    </p:spTree>
    <p:extLst>
      <p:ext uri="{BB962C8B-B14F-4D97-AF65-F5344CB8AC3E}">
        <p14:creationId xmlns:p14="http://schemas.microsoft.com/office/powerpoint/2010/main" val="15016085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9064" y="1052736"/>
            <a:ext cx="8424936" cy="1143000"/>
          </a:xfrm>
        </p:spPr>
        <p:txBody>
          <a:bodyPr>
            <a:normAutofit fontScale="90000"/>
          </a:bodyPr>
          <a:lstStyle/>
          <a:p>
            <a:r>
              <a:rPr lang="zh-CN" altLang="en-US" dirty="0" smtClean="0">
                <a:latin typeface="黑体" panose="02010609060101010101" pitchFamily="49" charset="-122"/>
                <a:ea typeface="黑体" panose="02010609060101010101" pitchFamily="49" charset="-122"/>
              </a:rPr>
              <a:t>（二</a:t>
            </a:r>
            <a:r>
              <a:rPr lang="zh-CN" altLang="en-US" dirty="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项目</a:t>
            </a:r>
            <a:r>
              <a:rPr lang="zh-CN" altLang="en-US" dirty="0">
                <a:latin typeface="黑体" panose="02010609060101010101" pitchFamily="49" charset="-122"/>
                <a:ea typeface="黑体" panose="02010609060101010101" pitchFamily="49" charset="-122"/>
              </a:rPr>
              <a:t>课程开发</a:t>
            </a:r>
            <a:r>
              <a:rPr lang="zh-CN" altLang="en-US" dirty="0" smtClean="0">
                <a:latin typeface="黑体" panose="02010609060101010101" pitchFamily="49" charset="-122"/>
                <a:ea typeface="黑体" panose="02010609060101010101" pitchFamily="49" charset="-122"/>
              </a:rPr>
              <a:t>的方案</a:t>
            </a:r>
            <a:r>
              <a:rPr lang="zh-CN" altLang="en-US" dirty="0">
                <a:latin typeface="黑体" panose="02010609060101010101" pitchFamily="49" charset="-122"/>
                <a:ea typeface="黑体" panose="02010609060101010101" pitchFamily="49" charset="-122"/>
              </a:rPr>
              <a:t>与程序</a:t>
            </a:r>
            <a:r>
              <a:rPr lang="zh-CN" altLang="en-US" dirty="0">
                <a:latin typeface="华文仿宋" pitchFamily="2" charset="-122"/>
                <a:ea typeface="华文仿宋" pitchFamily="2" charset="-122"/>
              </a:rPr>
              <a:t/>
            </a:r>
            <a:br>
              <a:rPr lang="zh-CN" altLang="en-US" dirty="0">
                <a:latin typeface="华文仿宋" pitchFamily="2" charset="-122"/>
                <a:ea typeface="华文仿宋" pitchFamily="2" charset="-122"/>
              </a:rPr>
            </a:br>
            <a:endParaRPr lang="zh-CN" altLang="en-US" dirty="0"/>
          </a:p>
        </p:txBody>
      </p:sp>
      <p:sp>
        <p:nvSpPr>
          <p:cNvPr id="3" name="内容占位符 2"/>
          <p:cNvSpPr>
            <a:spLocks noGrp="1"/>
          </p:cNvSpPr>
          <p:nvPr>
            <p:ph idx="1"/>
          </p:nvPr>
        </p:nvSpPr>
        <p:spPr/>
        <p:txBody>
          <a:bodyPr/>
          <a:lstStyle/>
          <a:p>
            <a:pPr>
              <a:buNone/>
            </a:pPr>
            <a:endParaRPr lang="zh-CN" altLang="en-US" dirty="0">
              <a:latin typeface="华文仿宋" pitchFamily="2" charset="-122"/>
              <a:ea typeface="华文仿宋" pitchFamily="2" charset="-122"/>
            </a:endParaRPr>
          </a:p>
        </p:txBody>
      </p:sp>
    </p:spTree>
    <p:extLst>
      <p:ext uri="{BB962C8B-B14F-4D97-AF65-F5344CB8AC3E}">
        <p14:creationId xmlns:p14="http://schemas.microsoft.com/office/powerpoint/2010/main" val="40078521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D:\讲课\职业教育项目课程开发\三层四环修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23322791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381000" y="0"/>
            <a:ext cx="8077200" cy="641350"/>
          </a:xfrm>
          <a:prstGeom prst="rect">
            <a:avLst/>
          </a:prstGeom>
          <a:noFill/>
          <a:ln w="9525">
            <a:noFill/>
            <a:miter lim="800000"/>
            <a:headEnd/>
            <a:tailEnd/>
          </a:ln>
        </p:spPr>
        <p:txBody>
          <a:bodyPr>
            <a:spAutoFit/>
          </a:bodyPr>
          <a:lstStyle/>
          <a:p>
            <a:pPr algn="ctr">
              <a:spcBef>
                <a:spcPct val="50000"/>
              </a:spcBef>
            </a:pPr>
            <a:r>
              <a:rPr kumimoji="1" lang="zh-CN" altLang="en-US" sz="3600" b="1" dirty="0" smtClean="0">
                <a:solidFill>
                  <a:prstClr val="black"/>
                </a:solidFill>
                <a:latin typeface="Times New Roman" pitchFamily="18" charset="0"/>
                <a:ea typeface="华文仿宋" pitchFamily="2" charset="-122"/>
              </a:rPr>
              <a:t>项目</a:t>
            </a:r>
            <a:r>
              <a:rPr kumimoji="1" lang="zh-CN" altLang="en-US" sz="3600" b="1" dirty="0">
                <a:solidFill>
                  <a:prstClr val="black"/>
                </a:solidFill>
                <a:latin typeface="Times New Roman" pitchFamily="18" charset="0"/>
                <a:ea typeface="华文仿宋" pitchFamily="2" charset="-122"/>
              </a:rPr>
              <a:t>课程</a:t>
            </a:r>
            <a:r>
              <a:rPr kumimoji="1" lang="zh-CN" altLang="en-US" sz="3600" b="1" dirty="0" smtClean="0">
                <a:solidFill>
                  <a:prstClr val="black"/>
                </a:solidFill>
                <a:latin typeface="Times New Roman" pitchFamily="18" charset="0"/>
                <a:ea typeface="华文仿宋" pitchFamily="2" charset="-122"/>
              </a:rPr>
              <a:t>开发程序</a:t>
            </a:r>
            <a:endParaRPr kumimoji="1" lang="zh-CN" altLang="en-US" sz="3600" b="1" dirty="0">
              <a:solidFill>
                <a:prstClr val="black"/>
              </a:solidFill>
              <a:latin typeface="Times New Roman" pitchFamily="18" charset="0"/>
              <a:ea typeface="华文仿宋" pitchFamily="2" charset="-122"/>
            </a:endParaRPr>
          </a:p>
        </p:txBody>
      </p:sp>
      <p:grpSp>
        <p:nvGrpSpPr>
          <p:cNvPr id="2" name="Group 3"/>
          <p:cNvGrpSpPr>
            <a:grpSpLocks/>
          </p:cNvGrpSpPr>
          <p:nvPr/>
        </p:nvGrpSpPr>
        <p:grpSpPr bwMode="auto">
          <a:xfrm>
            <a:off x="179388" y="548680"/>
            <a:ext cx="8686800" cy="6309320"/>
            <a:chOff x="113" y="391"/>
            <a:chExt cx="5472" cy="3871"/>
          </a:xfrm>
        </p:grpSpPr>
        <p:grpSp>
          <p:nvGrpSpPr>
            <p:cNvPr id="3" name="Group 4"/>
            <p:cNvGrpSpPr>
              <a:grpSpLocks/>
            </p:cNvGrpSpPr>
            <p:nvPr/>
          </p:nvGrpSpPr>
          <p:grpSpPr bwMode="auto">
            <a:xfrm>
              <a:off x="2252" y="668"/>
              <a:ext cx="1218" cy="3351"/>
              <a:chOff x="4320" y="4716"/>
              <a:chExt cx="1980" cy="5928"/>
            </a:xfrm>
          </p:grpSpPr>
          <p:sp>
            <p:nvSpPr>
              <p:cNvPr id="20514" name="Rectangle 5"/>
              <p:cNvSpPr>
                <a:spLocks noChangeArrowheads="1"/>
              </p:cNvSpPr>
              <p:nvPr/>
            </p:nvSpPr>
            <p:spPr bwMode="auto">
              <a:xfrm>
                <a:off x="4320" y="4716"/>
                <a:ext cx="1980" cy="468"/>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dirty="0">
                    <a:solidFill>
                      <a:prstClr val="black"/>
                    </a:solidFill>
                    <a:latin typeface="Times New Roman" pitchFamily="18" charset="0"/>
                    <a:ea typeface="华文仿宋" pitchFamily="2" charset="-122"/>
                  </a:rPr>
                  <a:t>市场需求调研</a:t>
                </a:r>
              </a:p>
            </p:txBody>
          </p:sp>
          <p:sp>
            <p:nvSpPr>
              <p:cNvPr id="20515" name="Rectangle 6"/>
              <p:cNvSpPr>
                <a:spLocks noChangeArrowheads="1"/>
              </p:cNvSpPr>
              <p:nvPr/>
            </p:nvSpPr>
            <p:spPr bwMode="auto">
              <a:xfrm>
                <a:off x="4320" y="10176"/>
                <a:ext cx="1980" cy="468"/>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教学材料开发</a:t>
                </a:r>
              </a:p>
            </p:txBody>
          </p:sp>
          <p:sp>
            <p:nvSpPr>
              <p:cNvPr id="20516" name="Rectangle 7"/>
              <p:cNvSpPr>
                <a:spLocks noChangeArrowheads="1"/>
              </p:cNvSpPr>
              <p:nvPr/>
            </p:nvSpPr>
            <p:spPr bwMode="auto">
              <a:xfrm>
                <a:off x="4320" y="9084"/>
                <a:ext cx="1980" cy="468"/>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学习项目设计</a:t>
                </a:r>
              </a:p>
            </p:txBody>
          </p:sp>
          <p:sp>
            <p:nvSpPr>
              <p:cNvPr id="20517" name="Rectangle 8"/>
              <p:cNvSpPr>
                <a:spLocks noChangeArrowheads="1"/>
              </p:cNvSpPr>
              <p:nvPr/>
            </p:nvSpPr>
            <p:spPr bwMode="auto">
              <a:xfrm>
                <a:off x="4320" y="7992"/>
                <a:ext cx="1980" cy="468"/>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课程标准编制</a:t>
                </a:r>
              </a:p>
            </p:txBody>
          </p:sp>
          <p:sp>
            <p:nvSpPr>
              <p:cNvPr id="20518" name="Rectangle 9"/>
              <p:cNvSpPr>
                <a:spLocks noChangeArrowheads="1"/>
              </p:cNvSpPr>
              <p:nvPr/>
            </p:nvSpPr>
            <p:spPr bwMode="auto">
              <a:xfrm>
                <a:off x="4320" y="5808"/>
                <a:ext cx="1980" cy="468"/>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工作任务分析</a:t>
                </a:r>
              </a:p>
            </p:txBody>
          </p:sp>
          <p:sp>
            <p:nvSpPr>
              <p:cNvPr id="20519" name="Rectangle 10"/>
              <p:cNvSpPr>
                <a:spLocks noChangeArrowheads="1"/>
              </p:cNvSpPr>
              <p:nvPr/>
            </p:nvSpPr>
            <p:spPr bwMode="auto">
              <a:xfrm>
                <a:off x="4320" y="6900"/>
                <a:ext cx="1980" cy="468"/>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课程结构分析</a:t>
                </a:r>
              </a:p>
            </p:txBody>
          </p:sp>
          <p:sp>
            <p:nvSpPr>
              <p:cNvPr id="20520" name="Line 11"/>
              <p:cNvSpPr>
                <a:spLocks noChangeShapeType="1"/>
              </p:cNvSpPr>
              <p:nvPr/>
            </p:nvSpPr>
            <p:spPr bwMode="auto">
              <a:xfrm>
                <a:off x="5220" y="5184"/>
                <a:ext cx="0" cy="624"/>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21" name="Line 12"/>
              <p:cNvSpPr>
                <a:spLocks noChangeShapeType="1"/>
              </p:cNvSpPr>
              <p:nvPr/>
            </p:nvSpPr>
            <p:spPr bwMode="auto">
              <a:xfrm>
                <a:off x="5220" y="6276"/>
                <a:ext cx="0" cy="624"/>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22" name="Line 13"/>
              <p:cNvSpPr>
                <a:spLocks noChangeShapeType="1"/>
              </p:cNvSpPr>
              <p:nvPr/>
            </p:nvSpPr>
            <p:spPr bwMode="auto">
              <a:xfrm>
                <a:off x="5220" y="7368"/>
                <a:ext cx="0" cy="624"/>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23" name="Line 14"/>
              <p:cNvSpPr>
                <a:spLocks noChangeShapeType="1"/>
              </p:cNvSpPr>
              <p:nvPr/>
            </p:nvSpPr>
            <p:spPr bwMode="auto">
              <a:xfrm>
                <a:off x="5220" y="8460"/>
                <a:ext cx="0" cy="624"/>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24" name="Line 15"/>
              <p:cNvSpPr>
                <a:spLocks noChangeShapeType="1"/>
              </p:cNvSpPr>
              <p:nvPr/>
            </p:nvSpPr>
            <p:spPr bwMode="auto">
              <a:xfrm>
                <a:off x="5220" y="9552"/>
                <a:ext cx="0" cy="624"/>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grpSp>
        <p:sp>
          <p:nvSpPr>
            <p:cNvPr id="20486" name="Rectangle 16"/>
            <p:cNvSpPr>
              <a:spLocks noChangeArrowheads="1"/>
            </p:cNvSpPr>
            <p:nvPr/>
          </p:nvSpPr>
          <p:spPr bwMode="auto">
            <a:xfrm>
              <a:off x="113" y="567"/>
              <a:ext cx="1376" cy="442"/>
            </a:xfrm>
            <a:prstGeom prst="rect">
              <a:avLst/>
            </a:prstGeom>
            <a:solidFill>
              <a:schemeClr val="accent1">
                <a:lumMod val="60000"/>
                <a:lumOff val="40000"/>
              </a:schemeClr>
            </a:solidFill>
            <a:ln w="9525">
              <a:solidFill>
                <a:schemeClr val="accent1"/>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教育行政</a:t>
              </a:r>
            </a:p>
            <a:p>
              <a:pPr algn="ctr" eaLnBrk="0" hangingPunct="0"/>
              <a:r>
                <a:rPr lang="zh-CN" altLang="en-US" sz="2000" b="1">
                  <a:solidFill>
                    <a:prstClr val="black"/>
                  </a:solidFill>
                  <a:latin typeface="Times New Roman" pitchFamily="18" charset="0"/>
                  <a:ea typeface="华文仿宋" pitchFamily="2" charset="-122"/>
                </a:rPr>
                <a:t>学校教师</a:t>
              </a:r>
            </a:p>
            <a:p>
              <a:pPr algn="ctr" eaLnBrk="0" hangingPunct="0"/>
              <a:endParaRPr lang="en-US" altLang="zh-CN" sz="1000" b="1">
                <a:solidFill>
                  <a:prstClr val="black"/>
                </a:solidFill>
                <a:latin typeface="Times New Roman" pitchFamily="18" charset="0"/>
                <a:ea typeface="华文仿宋" pitchFamily="2" charset="-122"/>
              </a:endParaRPr>
            </a:p>
          </p:txBody>
        </p:sp>
        <p:sp>
          <p:nvSpPr>
            <p:cNvPr id="20487" name="Rectangle 17"/>
            <p:cNvSpPr>
              <a:spLocks noChangeArrowheads="1"/>
            </p:cNvSpPr>
            <p:nvPr/>
          </p:nvSpPr>
          <p:spPr bwMode="auto">
            <a:xfrm>
              <a:off x="113" y="1273"/>
              <a:ext cx="1376" cy="441"/>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dirty="0">
                  <a:solidFill>
                    <a:prstClr val="black"/>
                  </a:solidFill>
                  <a:latin typeface="Times New Roman" pitchFamily="18" charset="0"/>
                  <a:ea typeface="华文仿宋" pitchFamily="2" charset="-122"/>
                </a:rPr>
                <a:t>企业专家</a:t>
              </a:r>
            </a:p>
            <a:p>
              <a:pPr algn="ctr" eaLnBrk="0" hangingPunct="0"/>
              <a:r>
                <a:rPr lang="zh-CN" altLang="en-US" sz="2000" b="1" dirty="0">
                  <a:solidFill>
                    <a:prstClr val="black"/>
                  </a:solidFill>
                  <a:latin typeface="Times New Roman" pitchFamily="18" charset="0"/>
                  <a:ea typeface="华文仿宋" pitchFamily="2" charset="-122"/>
                </a:rPr>
                <a:t>工作分析专家</a:t>
              </a:r>
            </a:p>
          </p:txBody>
        </p:sp>
        <p:sp>
          <p:nvSpPr>
            <p:cNvPr id="20488" name="Rectangle 18"/>
            <p:cNvSpPr>
              <a:spLocks noChangeArrowheads="1"/>
            </p:cNvSpPr>
            <p:nvPr/>
          </p:nvSpPr>
          <p:spPr bwMode="auto">
            <a:xfrm>
              <a:off x="124" y="1890"/>
              <a:ext cx="1365" cy="441"/>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课程专家</a:t>
              </a:r>
            </a:p>
            <a:p>
              <a:pPr algn="ctr" eaLnBrk="0" hangingPunct="0"/>
              <a:r>
                <a:rPr lang="zh-CN" altLang="en-US" sz="2000" b="1">
                  <a:solidFill>
                    <a:prstClr val="black"/>
                  </a:solidFill>
                  <a:latin typeface="Times New Roman" pitchFamily="18" charset="0"/>
                  <a:ea typeface="华文仿宋" pitchFamily="2" charset="-122"/>
                </a:rPr>
                <a:t>学校教师</a:t>
              </a:r>
            </a:p>
          </p:txBody>
        </p:sp>
        <p:sp>
          <p:nvSpPr>
            <p:cNvPr id="20489" name="Rectangle 19"/>
            <p:cNvSpPr>
              <a:spLocks noChangeArrowheads="1"/>
            </p:cNvSpPr>
            <p:nvPr/>
          </p:nvSpPr>
          <p:spPr bwMode="auto">
            <a:xfrm>
              <a:off x="114" y="2419"/>
              <a:ext cx="1375" cy="512"/>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课程专家</a:t>
              </a:r>
            </a:p>
            <a:p>
              <a:pPr algn="ctr" eaLnBrk="0" hangingPunct="0"/>
              <a:r>
                <a:rPr lang="zh-CN" altLang="en-US" sz="2000" b="1">
                  <a:solidFill>
                    <a:prstClr val="black"/>
                  </a:solidFill>
                  <a:latin typeface="Times New Roman" pitchFamily="18" charset="0"/>
                  <a:ea typeface="华文仿宋" pitchFamily="2" charset="-122"/>
                </a:rPr>
                <a:t>学校教师</a:t>
              </a:r>
            </a:p>
          </p:txBody>
        </p:sp>
        <p:sp>
          <p:nvSpPr>
            <p:cNvPr id="20490" name="Rectangle 20"/>
            <p:cNvSpPr>
              <a:spLocks noChangeArrowheads="1"/>
            </p:cNvSpPr>
            <p:nvPr/>
          </p:nvSpPr>
          <p:spPr bwMode="auto">
            <a:xfrm>
              <a:off x="113" y="3022"/>
              <a:ext cx="1376" cy="453"/>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课程专家</a:t>
              </a:r>
            </a:p>
            <a:p>
              <a:pPr algn="ctr" eaLnBrk="0" hangingPunct="0"/>
              <a:r>
                <a:rPr lang="zh-CN" altLang="en-US" sz="2000" b="1">
                  <a:solidFill>
                    <a:prstClr val="black"/>
                  </a:solidFill>
                  <a:latin typeface="Times New Roman" pitchFamily="18" charset="0"/>
                  <a:ea typeface="华文仿宋" pitchFamily="2" charset="-122"/>
                </a:rPr>
                <a:t>学校教师</a:t>
              </a:r>
            </a:p>
          </p:txBody>
        </p:sp>
        <p:sp>
          <p:nvSpPr>
            <p:cNvPr id="20491" name="Rectangle 21"/>
            <p:cNvSpPr>
              <a:spLocks noChangeArrowheads="1"/>
            </p:cNvSpPr>
            <p:nvPr/>
          </p:nvSpPr>
          <p:spPr bwMode="auto">
            <a:xfrm>
              <a:off x="113" y="3612"/>
              <a:ext cx="1376" cy="650"/>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课程专家</a:t>
              </a:r>
            </a:p>
            <a:p>
              <a:pPr algn="ctr" eaLnBrk="0" hangingPunct="0"/>
              <a:r>
                <a:rPr lang="zh-CN" altLang="en-US" sz="2000" b="1">
                  <a:solidFill>
                    <a:prstClr val="black"/>
                  </a:solidFill>
                  <a:latin typeface="Times New Roman" pitchFamily="18" charset="0"/>
                  <a:ea typeface="华文仿宋" pitchFamily="2" charset="-122"/>
                </a:rPr>
                <a:t>企业专家</a:t>
              </a:r>
            </a:p>
            <a:p>
              <a:pPr algn="ctr" eaLnBrk="0" hangingPunct="0"/>
              <a:r>
                <a:rPr lang="zh-CN" altLang="en-US" sz="2000" b="1">
                  <a:solidFill>
                    <a:prstClr val="black"/>
                  </a:solidFill>
                  <a:latin typeface="Times New Roman" pitchFamily="18" charset="0"/>
                  <a:ea typeface="华文仿宋" pitchFamily="2" charset="-122"/>
                </a:rPr>
                <a:t>学校教师</a:t>
              </a:r>
            </a:p>
          </p:txBody>
        </p:sp>
        <p:sp>
          <p:nvSpPr>
            <p:cNvPr id="20492" name="Rectangle 22"/>
            <p:cNvSpPr>
              <a:spLocks noChangeArrowheads="1"/>
            </p:cNvSpPr>
            <p:nvPr/>
          </p:nvSpPr>
          <p:spPr bwMode="auto">
            <a:xfrm>
              <a:off x="4256" y="3742"/>
              <a:ext cx="997" cy="265"/>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教学资源</a:t>
              </a:r>
            </a:p>
          </p:txBody>
        </p:sp>
        <p:sp>
          <p:nvSpPr>
            <p:cNvPr id="20493" name="Rectangle 23"/>
            <p:cNvSpPr>
              <a:spLocks noChangeArrowheads="1"/>
            </p:cNvSpPr>
            <p:nvPr/>
          </p:nvSpPr>
          <p:spPr bwMode="auto">
            <a:xfrm>
              <a:off x="4256" y="3125"/>
              <a:ext cx="997" cy="264"/>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项目方案</a:t>
              </a:r>
            </a:p>
          </p:txBody>
        </p:sp>
        <p:sp>
          <p:nvSpPr>
            <p:cNvPr id="20494" name="Rectangle 24"/>
            <p:cNvSpPr>
              <a:spLocks noChangeArrowheads="1"/>
            </p:cNvSpPr>
            <p:nvPr/>
          </p:nvSpPr>
          <p:spPr bwMode="auto">
            <a:xfrm>
              <a:off x="4256" y="2508"/>
              <a:ext cx="997" cy="264"/>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课程标准</a:t>
              </a:r>
            </a:p>
          </p:txBody>
        </p:sp>
        <p:sp>
          <p:nvSpPr>
            <p:cNvPr id="20495" name="Rectangle 25"/>
            <p:cNvSpPr>
              <a:spLocks noChangeArrowheads="1"/>
            </p:cNvSpPr>
            <p:nvPr/>
          </p:nvSpPr>
          <p:spPr bwMode="auto">
            <a:xfrm>
              <a:off x="4256" y="1890"/>
              <a:ext cx="997" cy="265"/>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课程计划</a:t>
              </a:r>
            </a:p>
          </p:txBody>
        </p:sp>
        <p:sp>
          <p:nvSpPr>
            <p:cNvPr id="20496" name="Rectangle 26"/>
            <p:cNvSpPr>
              <a:spLocks noChangeArrowheads="1"/>
            </p:cNvSpPr>
            <p:nvPr/>
          </p:nvSpPr>
          <p:spPr bwMode="auto">
            <a:xfrm>
              <a:off x="4256" y="1273"/>
              <a:ext cx="997" cy="264"/>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能力标准</a:t>
              </a:r>
            </a:p>
          </p:txBody>
        </p:sp>
        <p:sp>
          <p:nvSpPr>
            <p:cNvPr id="20497" name="Rectangle 27"/>
            <p:cNvSpPr>
              <a:spLocks noChangeArrowheads="1"/>
            </p:cNvSpPr>
            <p:nvPr/>
          </p:nvSpPr>
          <p:spPr bwMode="auto">
            <a:xfrm>
              <a:off x="4256" y="656"/>
              <a:ext cx="997" cy="264"/>
            </a:xfrm>
            <a:prstGeom prst="rect">
              <a:avLst/>
            </a:prstGeom>
            <a:solidFill>
              <a:schemeClr val="accent1">
                <a:lumMod val="60000"/>
                <a:lumOff val="40000"/>
              </a:schemeClr>
            </a:solidFill>
            <a:ln w="9525">
              <a:solidFill>
                <a:schemeClr val="tx2"/>
              </a:solidFill>
              <a:miter lim="800000"/>
              <a:headEnd/>
              <a:tailEnd/>
            </a:ln>
          </p:spPr>
          <p:txBody>
            <a:bodyPr/>
            <a:lstStyle/>
            <a:p>
              <a:pPr algn="ctr" eaLnBrk="0" hangingPunct="0"/>
              <a:r>
                <a:rPr lang="zh-CN" altLang="en-US" sz="2000" b="1">
                  <a:solidFill>
                    <a:prstClr val="black"/>
                  </a:solidFill>
                  <a:latin typeface="Times New Roman" pitchFamily="18" charset="0"/>
                  <a:ea typeface="华文仿宋" pitchFamily="2" charset="-122"/>
                </a:rPr>
                <a:t>调研报告</a:t>
              </a:r>
            </a:p>
          </p:txBody>
        </p:sp>
        <p:sp>
          <p:nvSpPr>
            <p:cNvPr id="20498" name="Line 28"/>
            <p:cNvSpPr>
              <a:spLocks noChangeShapeType="1"/>
            </p:cNvSpPr>
            <p:nvPr/>
          </p:nvSpPr>
          <p:spPr bwMode="auto">
            <a:xfrm>
              <a:off x="1507" y="799"/>
              <a:ext cx="775"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499" name="Line 29"/>
            <p:cNvSpPr>
              <a:spLocks noChangeShapeType="1"/>
            </p:cNvSpPr>
            <p:nvPr/>
          </p:nvSpPr>
          <p:spPr bwMode="auto">
            <a:xfrm>
              <a:off x="3509" y="777"/>
              <a:ext cx="774"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0" name="Line 30"/>
            <p:cNvSpPr>
              <a:spLocks noChangeShapeType="1"/>
            </p:cNvSpPr>
            <p:nvPr/>
          </p:nvSpPr>
          <p:spPr bwMode="auto">
            <a:xfrm>
              <a:off x="1489" y="1449"/>
              <a:ext cx="774"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1" name="Line 31"/>
            <p:cNvSpPr>
              <a:spLocks noChangeShapeType="1"/>
            </p:cNvSpPr>
            <p:nvPr/>
          </p:nvSpPr>
          <p:spPr bwMode="auto">
            <a:xfrm>
              <a:off x="3500" y="1424"/>
              <a:ext cx="775"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2" name="Line 32"/>
            <p:cNvSpPr>
              <a:spLocks noChangeShapeType="1"/>
            </p:cNvSpPr>
            <p:nvPr/>
          </p:nvSpPr>
          <p:spPr bwMode="auto">
            <a:xfrm>
              <a:off x="3481" y="2066"/>
              <a:ext cx="775"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3" name="Line 33"/>
            <p:cNvSpPr>
              <a:spLocks noChangeShapeType="1"/>
            </p:cNvSpPr>
            <p:nvPr/>
          </p:nvSpPr>
          <p:spPr bwMode="auto">
            <a:xfrm>
              <a:off x="3500" y="2637"/>
              <a:ext cx="775"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4" name="Line 34"/>
            <p:cNvSpPr>
              <a:spLocks noChangeShapeType="1"/>
            </p:cNvSpPr>
            <p:nvPr/>
          </p:nvSpPr>
          <p:spPr bwMode="auto">
            <a:xfrm>
              <a:off x="3481" y="3301"/>
              <a:ext cx="775"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5" name="Line 35"/>
            <p:cNvSpPr>
              <a:spLocks noChangeShapeType="1"/>
            </p:cNvSpPr>
            <p:nvPr/>
          </p:nvSpPr>
          <p:spPr bwMode="auto">
            <a:xfrm>
              <a:off x="3481" y="3918"/>
              <a:ext cx="775"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6" name="Line 36"/>
            <p:cNvSpPr>
              <a:spLocks noChangeShapeType="1"/>
            </p:cNvSpPr>
            <p:nvPr/>
          </p:nvSpPr>
          <p:spPr bwMode="auto">
            <a:xfrm>
              <a:off x="1489" y="2066"/>
              <a:ext cx="774"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7" name="Line 37"/>
            <p:cNvSpPr>
              <a:spLocks noChangeShapeType="1"/>
            </p:cNvSpPr>
            <p:nvPr/>
          </p:nvSpPr>
          <p:spPr bwMode="auto">
            <a:xfrm>
              <a:off x="1507" y="2653"/>
              <a:ext cx="775"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8" name="Line 38"/>
            <p:cNvSpPr>
              <a:spLocks noChangeShapeType="1"/>
            </p:cNvSpPr>
            <p:nvPr/>
          </p:nvSpPr>
          <p:spPr bwMode="auto">
            <a:xfrm>
              <a:off x="1489" y="3301"/>
              <a:ext cx="774"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09" name="Line 39"/>
            <p:cNvSpPr>
              <a:spLocks noChangeShapeType="1"/>
            </p:cNvSpPr>
            <p:nvPr/>
          </p:nvSpPr>
          <p:spPr bwMode="auto">
            <a:xfrm>
              <a:off x="1489" y="3918"/>
              <a:ext cx="774" cy="0"/>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10" name="Line 40"/>
            <p:cNvSpPr>
              <a:spLocks noChangeShapeType="1"/>
            </p:cNvSpPr>
            <p:nvPr/>
          </p:nvSpPr>
          <p:spPr bwMode="auto">
            <a:xfrm flipH="1">
              <a:off x="2818" y="391"/>
              <a:ext cx="2767" cy="0"/>
            </a:xfrm>
            <a:prstGeom prst="line">
              <a:avLst/>
            </a:prstGeom>
            <a:noFill/>
            <a:ln w="28575">
              <a:solidFill>
                <a:schemeClr val="tx2"/>
              </a:solidFill>
              <a:round/>
              <a:headEnd/>
              <a:tailEnd/>
            </a:ln>
          </p:spPr>
          <p:txBody>
            <a:bodyPr/>
            <a:lstStyle/>
            <a:p>
              <a:endParaRPr lang="zh-CN" altLang="en-US">
                <a:solidFill>
                  <a:prstClr val="black"/>
                </a:solidFill>
              </a:endParaRPr>
            </a:p>
          </p:txBody>
        </p:sp>
        <p:sp>
          <p:nvSpPr>
            <p:cNvPr id="20511" name="Line 41"/>
            <p:cNvSpPr>
              <a:spLocks noChangeShapeType="1"/>
            </p:cNvSpPr>
            <p:nvPr/>
          </p:nvSpPr>
          <p:spPr bwMode="auto">
            <a:xfrm>
              <a:off x="2818" y="391"/>
              <a:ext cx="0" cy="265"/>
            </a:xfrm>
            <a:prstGeom prst="line">
              <a:avLst/>
            </a:prstGeom>
            <a:noFill/>
            <a:ln w="28575">
              <a:solidFill>
                <a:schemeClr val="tx2"/>
              </a:solidFill>
              <a:round/>
              <a:headEnd/>
              <a:tailEnd type="triangle" w="med" len="med"/>
            </a:ln>
          </p:spPr>
          <p:txBody>
            <a:bodyPr/>
            <a:lstStyle/>
            <a:p>
              <a:endParaRPr lang="zh-CN" altLang="en-US">
                <a:solidFill>
                  <a:prstClr val="black"/>
                </a:solidFill>
              </a:endParaRPr>
            </a:p>
          </p:txBody>
        </p:sp>
        <p:sp>
          <p:nvSpPr>
            <p:cNvPr id="20512" name="Line 42"/>
            <p:cNvSpPr>
              <a:spLocks noChangeShapeType="1"/>
            </p:cNvSpPr>
            <p:nvPr/>
          </p:nvSpPr>
          <p:spPr bwMode="auto">
            <a:xfrm>
              <a:off x="5253" y="3918"/>
              <a:ext cx="332" cy="0"/>
            </a:xfrm>
            <a:prstGeom prst="line">
              <a:avLst/>
            </a:prstGeom>
            <a:noFill/>
            <a:ln w="28575">
              <a:solidFill>
                <a:schemeClr val="tx2"/>
              </a:solidFill>
              <a:round/>
              <a:headEnd/>
              <a:tailEnd/>
            </a:ln>
          </p:spPr>
          <p:txBody>
            <a:bodyPr/>
            <a:lstStyle/>
            <a:p>
              <a:endParaRPr lang="zh-CN" altLang="en-US">
                <a:solidFill>
                  <a:prstClr val="black"/>
                </a:solidFill>
              </a:endParaRPr>
            </a:p>
          </p:txBody>
        </p:sp>
        <p:sp>
          <p:nvSpPr>
            <p:cNvPr id="20513" name="Line 43"/>
            <p:cNvSpPr>
              <a:spLocks noChangeShapeType="1"/>
            </p:cNvSpPr>
            <p:nvPr/>
          </p:nvSpPr>
          <p:spPr bwMode="auto">
            <a:xfrm flipV="1">
              <a:off x="5585" y="391"/>
              <a:ext cx="0" cy="3527"/>
            </a:xfrm>
            <a:prstGeom prst="line">
              <a:avLst/>
            </a:prstGeom>
            <a:noFill/>
            <a:ln w="28575">
              <a:solidFill>
                <a:schemeClr val="tx2"/>
              </a:solidFill>
              <a:round/>
              <a:headEnd/>
              <a:tailEnd/>
            </a:ln>
          </p:spPr>
          <p:txBody>
            <a:bodyPr/>
            <a:lstStyle/>
            <a:p>
              <a:endParaRPr lang="zh-CN" altLang="en-US">
                <a:solidFill>
                  <a:prstClr val="black"/>
                </a:solidFill>
              </a:endParaRPr>
            </a:p>
          </p:txBody>
        </p:sp>
      </p:grpSp>
    </p:spTree>
    <p:extLst>
      <p:ext uri="{BB962C8B-B14F-4D97-AF65-F5344CB8AC3E}">
        <p14:creationId xmlns:p14="http://schemas.microsoft.com/office/powerpoint/2010/main" val="86853380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88912" cy="6858000"/>
          </a:xfrm>
          <a:prstGeom prst="rect">
            <a:avLst/>
          </a:prstGeom>
          <a:noFill/>
          <a:ln w="9525">
            <a:noFill/>
            <a:miter lim="800000"/>
            <a:headEnd/>
            <a:tailEnd/>
          </a:ln>
        </p:spPr>
      </p:pic>
    </p:spTree>
    <p:extLst>
      <p:ext uri="{BB962C8B-B14F-4D97-AF65-F5344CB8AC3E}">
        <p14:creationId xmlns:p14="http://schemas.microsoft.com/office/powerpoint/2010/main" val="22585771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latin typeface="黑体" pitchFamily="49" charset="-122"/>
                <a:ea typeface="黑体" pitchFamily="49" charset="-122"/>
              </a:rPr>
              <a:t>三、如何构建现代职业教育教师培养体系</a:t>
            </a:r>
            <a:endParaRPr lang="zh-CN" altLang="en-US" sz="3200" dirty="0">
              <a:latin typeface="黑体" pitchFamily="49" charset="-122"/>
              <a:ea typeface="黑体" pitchFamily="49" charset="-122"/>
            </a:endParaRPr>
          </a:p>
        </p:txBody>
      </p:sp>
      <p:sp>
        <p:nvSpPr>
          <p:cNvPr id="3" name="内容占位符 2"/>
          <p:cNvSpPr>
            <a:spLocks noGrp="1"/>
          </p:cNvSpPr>
          <p:nvPr>
            <p:ph idx="1"/>
          </p:nvPr>
        </p:nvSpPr>
        <p:spPr/>
        <p:txBody>
          <a:bodyPr/>
          <a:lstStyle/>
          <a:p>
            <a:pPr>
              <a:buNone/>
            </a:pPr>
            <a:r>
              <a:rPr lang="zh-CN" altLang="en-US" dirty="0" smtClean="0">
                <a:latin typeface="黑体" pitchFamily="49" charset="-122"/>
                <a:ea typeface="黑体" pitchFamily="49" charset="-122"/>
              </a:rPr>
              <a:t>（一）问题</a:t>
            </a:r>
            <a:endParaRPr lang="en-US" altLang="zh-CN" dirty="0" smtClean="0">
              <a:latin typeface="黑体" pitchFamily="49" charset="-122"/>
              <a:ea typeface="黑体" pitchFamily="49" charset="-122"/>
            </a:endParaRPr>
          </a:p>
          <a:p>
            <a:pPr>
              <a:buFont typeface="Wingdings" pitchFamily="2" charset="2"/>
              <a:buChar char="Ø"/>
            </a:pPr>
            <a:r>
              <a:rPr lang="zh-CN" altLang="en-US" dirty="0" smtClean="0">
                <a:latin typeface="华文仿宋" pitchFamily="2" charset="-122"/>
                <a:ea typeface="华文仿宋" pitchFamily="2" charset="-122"/>
              </a:rPr>
              <a:t>缺乏基于教师教学能力发展需求的整体化设计，重复培训现象非常严重</a:t>
            </a:r>
            <a:endParaRPr lang="en-US" altLang="zh-CN" dirty="0" smtClean="0">
              <a:latin typeface="华文仿宋" pitchFamily="2" charset="-122"/>
              <a:ea typeface="华文仿宋" pitchFamily="2" charset="-122"/>
            </a:endParaRPr>
          </a:p>
          <a:p>
            <a:pPr>
              <a:buFont typeface="Wingdings" pitchFamily="2" charset="2"/>
              <a:buChar char="Ø"/>
            </a:pPr>
            <a:r>
              <a:rPr lang="zh-CN" altLang="en-US" dirty="0" smtClean="0">
                <a:latin typeface="华文仿宋" pitchFamily="2" charset="-122"/>
                <a:ea typeface="华文仿宋" pitchFamily="2" charset="-122"/>
              </a:rPr>
              <a:t>制度安排不完善，教师参与培训的动力不足</a:t>
            </a:r>
            <a:endParaRPr lang="en-US" altLang="zh-CN" dirty="0" smtClean="0">
              <a:latin typeface="华文仿宋" pitchFamily="2" charset="-122"/>
              <a:ea typeface="华文仿宋" pitchFamily="2" charset="-122"/>
            </a:endParaRPr>
          </a:p>
          <a:p>
            <a:pPr>
              <a:buFont typeface="Wingdings" pitchFamily="2" charset="2"/>
              <a:buChar char="Ø"/>
            </a:pPr>
            <a:r>
              <a:rPr lang="zh-CN" altLang="en-US" dirty="0" smtClean="0">
                <a:latin typeface="华文仿宋" pitchFamily="2" charset="-122"/>
                <a:ea typeface="华文仿宋" pitchFamily="2" charset="-122"/>
              </a:rPr>
              <a:t>缺乏促进教师能力持续发展的机制</a:t>
            </a:r>
            <a:endParaRPr lang="en-US" altLang="zh-CN" dirty="0" smtClean="0">
              <a:latin typeface="华文仿宋" pitchFamily="2" charset="-122"/>
              <a:ea typeface="华文仿宋" pitchFamily="2" charset="-122"/>
            </a:endParaRPr>
          </a:p>
          <a:p>
            <a:pPr>
              <a:buFont typeface="Wingdings" pitchFamily="2" charset="2"/>
              <a:buChar char="Ø"/>
            </a:pPr>
            <a:r>
              <a:rPr lang="zh-CN" altLang="en-US" dirty="0" smtClean="0">
                <a:latin typeface="华文仿宋" pitchFamily="2" charset="-122"/>
                <a:ea typeface="华文仿宋" pitchFamily="2" charset="-122"/>
              </a:rPr>
              <a:t>培训内容与教师实际工作脱节严重</a:t>
            </a:r>
            <a:endParaRPr lang="zh-CN" altLang="en-US" dirty="0">
              <a:latin typeface="华文仿宋" pitchFamily="2" charset="-122"/>
              <a:ea typeface="华文仿宋"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latin typeface="黑体" pitchFamily="49" charset="-122"/>
                <a:ea typeface="黑体" pitchFamily="49" charset="-122"/>
              </a:rPr>
              <a:t>（二）对策</a:t>
            </a:r>
            <a:endParaRPr lang="en-US" altLang="zh-CN" dirty="0" smtClean="0">
              <a:latin typeface="黑体" pitchFamily="49" charset="-122"/>
              <a:ea typeface="黑体" pitchFamily="49" charset="-122"/>
            </a:endParaRPr>
          </a:p>
          <a:p>
            <a:pPr>
              <a:buFont typeface="Wingdings" pitchFamily="2" charset="2"/>
              <a:buChar char="Ø"/>
            </a:pPr>
            <a:endParaRPr lang="en-US" altLang="zh-CN" dirty="0" smtClean="0">
              <a:latin typeface="华文仿宋" pitchFamily="2" charset="-122"/>
              <a:ea typeface="华文仿宋" pitchFamily="2" charset="-122"/>
            </a:endParaRPr>
          </a:p>
          <a:p>
            <a:pPr>
              <a:buFont typeface="Wingdings" pitchFamily="2" charset="2"/>
              <a:buChar char="Ø"/>
            </a:pPr>
            <a:r>
              <a:rPr lang="zh-CN" altLang="en-US" dirty="0" smtClean="0">
                <a:latin typeface="华文仿宋" pitchFamily="2" charset="-122"/>
                <a:ea typeface="华文仿宋" pitchFamily="2" charset="-122"/>
              </a:rPr>
              <a:t>重构职业教育教师培养体系：师范教育还是教师教育。职业师范教育在职业教育教师培养中的功能已很微弱，我国职业教育教师的系统化培养事实上处于空白状态。</a:t>
            </a:r>
            <a:endParaRPr lang="en-US" altLang="zh-CN" dirty="0" smtClean="0">
              <a:latin typeface="华文仿宋" pitchFamily="2" charset="-122"/>
              <a:ea typeface="华文仿宋" pitchFamily="2"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latin typeface="黑体" panose="02010609060101010101" pitchFamily="49" charset="-122"/>
                <a:ea typeface="黑体" panose="02010609060101010101" pitchFamily="49" charset="-122"/>
              </a:rPr>
              <a:t>一、现代职业教育建设要重点关注课堂教学</a:t>
            </a:r>
            <a:endParaRPr lang="zh-CN" altLang="en-US" sz="28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p:txBody>
          <a:bodyPr>
            <a:normAutofit/>
          </a:bodyPr>
          <a:lstStyle/>
          <a:p>
            <a:pPr marL="82296" indent="0"/>
            <a:r>
              <a:rPr lang="zh-CN" altLang="zh-CN" sz="2800" dirty="0" smtClean="0">
                <a:latin typeface="楷体_GB2312" pitchFamily="49" charset="-122"/>
                <a:ea typeface="楷体_GB2312" pitchFamily="49" charset="-122"/>
              </a:rPr>
              <a:t>“现代职业教育”这一战略目标的提出，契合了我国社会、经济转型发展的需要，并与我国职业教育自身发展状态非常吻合，因此是极有眼光的一个判断。</a:t>
            </a:r>
            <a:endParaRPr lang="en-US" altLang="zh-CN" sz="2800" dirty="0" smtClean="0">
              <a:latin typeface="楷体_GB2312" pitchFamily="49" charset="-122"/>
              <a:ea typeface="楷体_GB2312" pitchFamily="49" charset="-122"/>
            </a:endParaRPr>
          </a:p>
          <a:p>
            <a:pPr marL="82296" indent="0"/>
            <a:endParaRPr lang="en-US" altLang="zh-CN" sz="2800" dirty="0" smtClean="0">
              <a:latin typeface="楷体_GB2312" pitchFamily="49" charset="-122"/>
              <a:ea typeface="楷体_GB2312" pitchFamily="49" charset="-122"/>
            </a:endParaRPr>
          </a:p>
          <a:p>
            <a:pPr marL="82296" indent="0"/>
            <a:r>
              <a:rPr lang="zh-CN" altLang="zh-CN" sz="2800" dirty="0" smtClean="0">
                <a:latin typeface="楷体_GB2312" pitchFamily="49" charset="-122"/>
                <a:ea typeface="楷体_GB2312" pitchFamily="49" charset="-122"/>
              </a:rPr>
              <a:t>现有职业教育已完成了基本面的建设</a:t>
            </a:r>
            <a:r>
              <a:rPr lang="zh-CN" altLang="en-US" sz="2800" dirty="0" smtClean="0">
                <a:latin typeface="楷体_GB2312" pitchFamily="49" charset="-122"/>
                <a:ea typeface="楷体_GB2312" pitchFamily="49" charset="-122"/>
              </a:rPr>
              <a:t>：</a:t>
            </a:r>
            <a:r>
              <a:rPr lang="zh-CN" altLang="zh-CN" sz="2800" dirty="0" smtClean="0">
                <a:latin typeface="楷体_GB2312" pitchFamily="49" charset="-122"/>
                <a:ea typeface="楷体_GB2312" pitchFamily="49" charset="-122"/>
              </a:rPr>
              <a:t>职业教育体系已初步形成</a:t>
            </a:r>
            <a:r>
              <a:rPr lang="zh-CN" altLang="en-US" sz="2800" dirty="0" smtClean="0">
                <a:latin typeface="楷体_GB2312" pitchFamily="49" charset="-122"/>
                <a:ea typeface="楷体_GB2312" pitchFamily="49" charset="-122"/>
              </a:rPr>
              <a:t>；</a:t>
            </a:r>
            <a:r>
              <a:rPr lang="zh-CN" altLang="zh-CN" sz="2800" dirty="0" smtClean="0">
                <a:latin typeface="楷体_GB2312" pitchFamily="49" charset="-122"/>
                <a:ea typeface="楷体_GB2312" pitchFamily="49" charset="-122"/>
              </a:rPr>
              <a:t>职业教育在我国教育体系中的重要地位已不可动摇</a:t>
            </a:r>
            <a:r>
              <a:rPr lang="zh-CN" altLang="en-US" sz="2800" dirty="0" smtClean="0">
                <a:latin typeface="楷体_GB2312" pitchFamily="49" charset="-122"/>
                <a:ea typeface="楷体_GB2312" pitchFamily="49" charset="-122"/>
              </a:rPr>
              <a:t>；</a:t>
            </a:r>
            <a:r>
              <a:rPr lang="zh-CN" altLang="zh-CN" sz="2800" dirty="0" smtClean="0">
                <a:latin typeface="楷体_GB2312" pitchFamily="49" charset="-122"/>
                <a:ea typeface="楷体_GB2312" pitchFamily="49" charset="-122"/>
              </a:rPr>
              <a:t>职业院校内部所建立的庞大实训资源，是连美国、英国等国家的学者都羡慕的。</a:t>
            </a:r>
            <a:endParaRPr lang="zh-CN" altLang="en-US" sz="2800" dirty="0">
              <a:latin typeface="楷体_GB2312" pitchFamily="49" charset="-122"/>
              <a:ea typeface="楷体_GB2312" pitchFamily="49" charset="-122"/>
            </a:endParaRPr>
          </a:p>
        </p:txBody>
      </p:sp>
    </p:spTree>
    <p:extLst>
      <p:ext uri="{BB962C8B-B14F-4D97-AF65-F5344CB8AC3E}">
        <p14:creationId xmlns:p14="http://schemas.microsoft.com/office/powerpoint/2010/main" val="29668023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907704" y="764704"/>
          <a:ext cx="6336704" cy="1728192"/>
        </p:xfrm>
        <a:graphic>
          <a:graphicData uri="http://schemas.openxmlformats.org/drawingml/2006/table">
            <a:tbl>
              <a:tblPr/>
              <a:tblGrid>
                <a:gridCol w="2157774"/>
                <a:gridCol w="2188416"/>
                <a:gridCol w="1990514"/>
              </a:tblGrid>
              <a:tr h="571528">
                <a:tc gridSpan="3">
                  <a:txBody>
                    <a:bodyPr/>
                    <a:lstStyle/>
                    <a:p>
                      <a:pPr algn="ctr">
                        <a:spcAft>
                          <a:spcPts val="0"/>
                        </a:spcAft>
                      </a:pPr>
                      <a:r>
                        <a:rPr lang="zh-CN" sz="2000" kern="100" dirty="0">
                          <a:latin typeface="Calibri"/>
                          <a:ea typeface="宋体"/>
                          <a:cs typeface="Times New Roman"/>
                        </a:rPr>
                        <a:t>德国职业教育教师培养模式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1156664">
                <a:tc>
                  <a:txBody>
                    <a:bodyPr/>
                    <a:lstStyle/>
                    <a:p>
                      <a:pPr algn="ctr">
                        <a:spcAft>
                          <a:spcPts val="0"/>
                        </a:spcAft>
                      </a:pPr>
                      <a:endParaRPr lang="en-US" sz="1050" kern="100" dirty="0">
                        <a:latin typeface="Calibri"/>
                        <a:ea typeface="宋体"/>
                        <a:cs typeface="Times New Roman"/>
                      </a:endParaRPr>
                    </a:p>
                    <a:p>
                      <a:pPr algn="ctr">
                        <a:spcAft>
                          <a:spcPts val="0"/>
                        </a:spcAft>
                      </a:pPr>
                      <a:r>
                        <a:rPr lang="zh-CN" sz="2000" kern="100" dirty="0">
                          <a:latin typeface="Calibri"/>
                          <a:ea typeface="宋体"/>
                          <a:cs typeface="Times New Roman"/>
                        </a:rPr>
                        <a:t>大学教育课程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kern="100" dirty="0">
                          <a:latin typeface="Calibri"/>
                          <a:ea typeface="宋体"/>
                          <a:cs typeface="Times New Roman"/>
                        </a:rPr>
                        <a:t>教师能力训练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kern="100" dirty="0">
                          <a:latin typeface="Calibri"/>
                          <a:ea typeface="宋体"/>
                          <a:cs typeface="Times New Roman"/>
                        </a:rPr>
                        <a:t>教师岗位工作</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 name="表格 3"/>
          <p:cNvGraphicFramePr>
            <a:graphicFrameLocks noGrp="1"/>
          </p:cNvGraphicFramePr>
          <p:nvPr/>
        </p:nvGraphicFramePr>
        <p:xfrm>
          <a:off x="1979712" y="3429000"/>
          <a:ext cx="6336704" cy="2195811"/>
        </p:xfrm>
        <a:graphic>
          <a:graphicData uri="http://schemas.openxmlformats.org/drawingml/2006/table">
            <a:tbl>
              <a:tblPr/>
              <a:tblGrid>
                <a:gridCol w="6336704"/>
              </a:tblGrid>
              <a:tr h="269229">
                <a:tc>
                  <a:txBody>
                    <a:bodyPr/>
                    <a:lstStyle/>
                    <a:p>
                      <a:pPr algn="ctr">
                        <a:spcAft>
                          <a:spcPts val="0"/>
                        </a:spcAft>
                      </a:pPr>
                      <a:r>
                        <a:rPr lang="zh-CN" sz="2000" kern="100" dirty="0">
                          <a:latin typeface="Calibri"/>
                          <a:ea typeface="宋体"/>
                          <a:cs typeface="Times New Roman"/>
                        </a:rPr>
                        <a:t>美国职业教育教师培养模式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3072">
                <a:tc>
                  <a:txBody>
                    <a:bodyPr/>
                    <a:lstStyle/>
                    <a:p>
                      <a:pPr algn="just">
                        <a:spcAft>
                          <a:spcPts val="0"/>
                        </a:spcAft>
                      </a:pPr>
                      <a:r>
                        <a:rPr lang="zh-CN" sz="2000" kern="100" dirty="0">
                          <a:latin typeface="Calibri"/>
                          <a:ea typeface="宋体"/>
                          <a:cs typeface="Times New Roman"/>
                        </a:rPr>
                        <a:t>大学教育课程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4184">
                <a:tc>
                  <a:txBody>
                    <a:bodyPr/>
                    <a:lstStyle/>
                    <a:p>
                      <a:pPr algn="l">
                        <a:spcAft>
                          <a:spcPts val="0"/>
                        </a:spcAft>
                      </a:pPr>
                      <a:r>
                        <a:rPr lang="zh-CN" sz="2000" kern="100" dirty="0">
                          <a:latin typeface="Calibri"/>
                          <a:ea typeface="宋体"/>
                          <a:cs typeface="Times New Roman"/>
                        </a:rPr>
                        <a:t>教师能力训练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755">
                <a:tc>
                  <a:txBody>
                    <a:bodyPr/>
                    <a:lstStyle/>
                    <a:p>
                      <a:pPr algn="just">
                        <a:spcAft>
                          <a:spcPts val="0"/>
                        </a:spcAft>
                      </a:pPr>
                      <a:r>
                        <a:rPr lang="zh-CN" sz="2000" kern="100" dirty="0">
                          <a:latin typeface="Calibri"/>
                          <a:ea typeface="宋体"/>
                          <a:cs typeface="Times New Roman"/>
                        </a:rPr>
                        <a:t>教师岗位工作</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9" name="直接箭头连接符 8"/>
          <p:cNvCxnSpPr/>
          <p:nvPr/>
        </p:nvCxnSpPr>
        <p:spPr>
          <a:xfrm>
            <a:off x="2123728" y="2276872"/>
            <a:ext cx="5832648"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123728" y="4221088"/>
            <a:ext cx="5832648"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123728" y="4725144"/>
            <a:ext cx="5832648"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2123728" y="5373216"/>
            <a:ext cx="5832648"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171700" y="968374"/>
            <a:ext cx="6072708" cy="5340946"/>
            <a:chOff x="3420" y="2150"/>
            <a:chExt cx="4840" cy="4170"/>
          </a:xfrm>
        </p:grpSpPr>
        <p:sp>
          <p:nvSpPr>
            <p:cNvPr id="1027" name="Oval 3"/>
            <p:cNvSpPr>
              <a:spLocks noChangeArrowheads="1"/>
            </p:cNvSpPr>
            <p:nvPr/>
          </p:nvSpPr>
          <p:spPr bwMode="auto">
            <a:xfrm>
              <a:off x="5480" y="2150"/>
              <a:ext cx="900" cy="99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全员覆盖</a:t>
              </a:r>
              <a:endParaRPr kumimoji="0" 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28" name="Oval 4"/>
            <p:cNvSpPr>
              <a:spLocks noChangeArrowheads="1"/>
            </p:cNvSpPr>
            <p:nvPr/>
          </p:nvSpPr>
          <p:spPr bwMode="auto">
            <a:xfrm>
              <a:off x="3420" y="5340"/>
              <a:ext cx="920" cy="98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系统教育</a:t>
              </a:r>
              <a:endParaRPr kumimoji="0" 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29" name="Oval 5"/>
            <p:cNvSpPr>
              <a:spLocks noChangeArrowheads="1"/>
            </p:cNvSpPr>
            <p:nvPr/>
          </p:nvSpPr>
          <p:spPr bwMode="auto">
            <a:xfrm>
              <a:off x="7310" y="5098"/>
              <a:ext cx="950" cy="972"/>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自主</a:t>
              </a:r>
              <a:endParaRPr kumimoji="0" lang="zh-CN" altLang="en-US" sz="2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规划</a:t>
              </a:r>
              <a:endParaRPr kumimoji="0" lang="zh-CN" altLang="en-US" sz="2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30" name="Oval 6"/>
            <p:cNvSpPr>
              <a:spLocks noChangeArrowheads="1"/>
            </p:cNvSpPr>
            <p:nvPr/>
          </p:nvSpPr>
          <p:spPr bwMode="auto">
            <a:xfrm>
              <a:off x="4860" y="3596"/>
              <a:ext cx="2160" cy="2164"/>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职业教育教</a:t>
              </a:r>
              <a:endParaRPr kumimoji="0" lang="zh-CN" altLang="en-US" sz="2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师培养体系</a:t>
              </a:r>
              <a:endParaRPr kumimoji="0" 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cxnSp>
        <p:nvCxnSpPr>
          <p:cNvPr id="8" name="直接连接符 7"/>
          <p:cNvCxnSpPr>
            <a:endCxn id="1028" idx="0"/>
          </p:cNvCxnSpPr>
          <p:nvPr/>
        </p:nvCxnSpPr>
        <p:spPr>
          <a:xfrm flipH="1">
            <a:off x="2748858" y="2204864"/>
            <a:ext cx="2327198" cy="28492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028" idx="6"/>
          </p:cNvCxnSpPr>
          <p:nvPr/>
        </p:nvCxnSpPr>
        <p:spPr>
          <a:xfrm flipV="1">
            <a:off x="3326016" y="5661248"/>
            <a:ext cx="3766264" cy="204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652120" y="2204864"/>
            <a:ext cx="1872208" cy="252028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en-US" altLang="zh-CN" dirty="0" smtClean="0">
              <a:latin typeface="华文仿宋" pitchFamily="2" charset="-122"/>
              <a:ea typeface="华文仿宋" pitchFamily="2" charset="-122"/>
            </a:endParaRPr>
          </a:p>
          <a:p>
            <a:pPr>
              <a:buNone/>
            </a:pPr>
            <a:r>
              <a:rPr lang="en-US" altLang="zh-CN" dirty="0" smtClean="0">
                <a:latin typeface="华文楷体" pitchFamily="2" charset="-122"/>
                <a:ea typeface="华文楷体" pitchFamily="2" charset="-122"/>
              </a:rPr>
              <a:t>1.</a:t>
            </a:r>
            <a:r>
              <a:rPr lang="zh-CN" altLang="en-US" dirty="0" smtClean="0">
                <a:latin typeface="华文楷体" pitchFamily="2" charset="-122"/>
                <a:ea typeface="华文楷体" pitchFamily="2" charset="-122"/>
              </a:rPr>
              <a:t>教师类别及其培训重点</a:t>
            </a:r>
            <a:endParaRPr lang="en-US" altLang="zh-CN" dirty="0" smtClean="0">
              <a:latin typeface="华文楷体" pitchFamily="2" charset="-122"/>
              <a:ea typeface="华文楷体" pitchFamily="2" charset="-122"/>
            </a:endParaRPr>
          </a:p>
          <a:p>
            <a:pPr>
              <a:buNone/>
            </a:pPr>
            <a:r>
              <a:rPr lang="zh-CN" altLang="en-US" dirty="0" smtClean="0">
                <a:latin typeface="华文楷体" pitchFamily="2" charset="-122"/>
                <a:ea typeface="华文楷体" pitchFamily="2" charset="-122"/>
              </a:rPr>
              <a:t>    青年教师、骨干教师、专业负责人、专业名师</a:t>
            </a:r>
            <a:endParaRPr lang="en-US" altLang="zh-CN" dirty="0" smtClean="0">
              <a:latin typeface="华文楷体" pitchFamily="2" charset="-122"/>
              <a:ea typeface="华文楷体" pitchFamily="2" charset="-122"/>
            </a:endParaRPr>
          </a:p>
          <a:p>
            <a:pPr>
              <a:buNone/>
            </a:pPr>
            <a:r>
              <a:rPr lang="en-US" altLang="zh-CN" dirty="0" smtClean="0">
                <a:latin typeface="华文楷体" pitchFamily="2" charset="-122"/>
                <a:ea typeface="华文楷体" pitchFamily="2" charset="-122"/>
              </a:rPr>
              <a:t>    </a:t>
            </a:r>
            <a:r>
              <a:rPr lang="zh-CN" altLang="en-US" dirty="0" smtClean="0">
                <a:latin typeface="华文楷体" pitchFamily="2" charset="-122"/>
                <a:ea typeface="华文楷体" pitchFamily="2" charset="-122"/>
              </a:rPr>
              <a:t>教师均有很强的发展潜力，他们需要的是有质量的培训和指导。</a:t>
            </a:r>
            <a:endParaRPr lang="en-US" altLang="zh-CN" dirty="0" smtClean="0">
              <a:latin typeface="华文楷体" pitchFamily="2" charset="-122"/>
              <a:ea typeface="华文楷体" pitchFamily="2"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38C56A4F-86C5-4278-9636-E0493F0E8EEE}" type="datetime1">
              <a:rPr lang="zh-CN" altLang="en-US" smtClean="0"/>
              <a:pPr>
                <a:defRPr/>
              </a:pPr>
              <a:t>2016/5/20</a:t>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cxnSp>
        <p:nvCxnSpPr>
          <p:cNvPr id="52" name="直接连接符 51"/>
          <p:cNvCxnSpPr/>
          <p:nvPr/>
        </p:nvCxnSpPr>
        <p:spPr>
          <a:xfrm flipV="1">
            <a:off x="3419475" y="4221163"/>
            <a:ext cx="0" cy="1439862"/>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19475" y="4221163"/>
            <a:ext cx="25209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5940425" y="2781300"/>
            <a:ext cx="0" cy="1439863"/>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940425" y="2781300"/>
            <a:ext cx="23034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8243888" y="260350"/>
            <a:ext cx="0" cy="2520950"/>
          </a:xfrm>
          <a:prstGeom prst="line">
            <a:avLst/>
          </a:prstGeom>
        </p:spPr>
        <p:style>
          <a:lnRef idx="1">
            <a:schemeClr val="accent1"/>
          </a:lnRef>
          <a:fillRef idx="0">
            <a:schemeClr val="accent1"/>
          </a:fillRef>
          <a:effectRef idx="0">
            <a:schemeClr val="accent1"/>
          </a:effectRef>
          <a:fontRef idx="minor">
            <a:schemeClr val="tx1"/>
          </a:fontRef>
        </p:style>
      </p:cxnSp>
      <p:grpSp>
        <p:nvGrpSpPr>
          <p:cNvPr id="8" name="组合 70"/>
          <p:cNvGrpSpPr>
            <a:grpSpLocks/>
          </p:cNvGrpSpPr>
          <p:nvPr/>
        </p:nvGrpSpPr>
        <p:grpSpPr bwMode="auto">
          <a:xfrm>
            <a:off x="453965" y="404664"/>
            <a:ext cx="8690035" cy="6078538"/>
            <a:chOff x="-14505" y="260648"/>
            <a:chExt cx="8690961" cy="6078289"/>
          </a:xfrm>
        </p:grpSpPr>
        <p:grpSp>
          <p:nvGrpSpPr>
            <p:cNvPr id="10" name="组合 46"/>
            <p:cNvGrpSpPr>
              <a:grpSpLocks/>
            </p:cNvGrpSpPr>
            <p:nvPr/>
          </p:nvGrpSpPr>
          <p:grpSpPr bwMode="auto">
            <a:xfrm>
              <a:off x="3347864" y="1916832"/>
              <a:ext cx="2448271" cy="2304256"/>
              <a:chOff x="3275856" y="2348880"/>
              <a:chExt cx="2448271" cy="2304256"/>
            </a:xfrm>
          </p:grpSpPr>
          <p:cxnSp>
            <p:nvCxnSpPr>
              <p:cNvPr id="16" name="直接箭头连接符 15"/>
              <p:cNvCxnSpPr>
                <a:endCxn id="6" idx="2"/>
              </p:cNvCxnSpPr>
              <p:nvPr/>
            </p:nvCxnSpPr>
            <p:spPr>
              <a:xfrm flipV="1">
                <a:off x="3997032" y="2850021"/>
                <a:ext cx="601726" cy="361935"/>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1" name="组合 21"/>
              <p:cNvGrpSpPr>
                <a:grpSpLocks/>
              </p:cNvGrpSpPr>
              <p:nvPr/>
            </p:nvGrpSpPr>
            <p:grpSpPr bwMode="auto">
              <a:xfrm>
                <a:off x="3275856" y="2348880"/>
                <a:ext cx="2448271" cy="2304256"/>
                <a:chOff x="1187624" y="1988840"/>
                <a:chExt cx="2665919" cy="2648474"/>
              </a:xfrm>
            </p:grpSpPr>
            <p:sp>
              <p:nvSpPr>
                <p:cNvPr id="9" name="椭圆 8"/>
                <p:cNvSpPr/>
                <p:nvPr/>
              </p:nvSpPr>
              <p:spPr>
                <a:xfrm>
                  <a:off x="2123317" y="2853125"/>
                  <a:ext cx="1019998" cy="8976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rPr>
                    <a:t>教学场</a:t>
                  </a:r>
                </a:p>
              </p:txBody>
            </p:sp>
            <p:grpSp>
              <p:nvGrpSpPr>
                <p:cNvPr id="12" name="组合 20"/>
                <p:cNvGrpSpPr>
                  <a:grpSpLocks/>
                </p:cNvGrpSpPr>
                <p:nvPr/>
              </p:nvGrpSpPr>
              <p:grpSpPr bwMode="auto">
                <a:xfrm>
                  <a:off x="1187624" y="1988840"/>
                  <a:ext cx="2665919" cy="2648474"/>
                  <a:chOff x="1187624" y="1988841"/>
                  <a:chExt cx="2665919" cy="2648474"/>
                </a:xfrm>
              </p:grpSpPr>
              <p:sp>
                <p:nvSpPr>
                  <p:cNvPr id="4" name="椭圆 3"/>
                  <p:cNvSpPr/>
                  <p:nvPr/>
                </p:nvSpPr>
                <p:spPr>
                  <a:xfrm>
                    <a:off x="1188031" y="1988279"/>
                    <a:ext cx="2665826" cy="264927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椭圆 4"/>
                  <p:cNvSpPr/>
                  <p:nvPr/>
                </p:nvSpPr>
                <p:spPr>
                  <a:xfrm>
                    <a:off x="1260641" y="2853126"/>
                    <a:ext cx="862676" cy="72070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课程</a:t>
                    </a:r>
                  </a:p>
                </p:txBody>
              </p:sp>
              <p:sp>
                <p:nvSpPr>
                  <p:cNvPr id="6" name="椭圆 5"/>
                  <p:cNvSpPr/>
                  <p:nvPr/>
                </p:nvSpPr>
                <p:spPr>
                  <a:xfrm>
                    <a:off x="2628130" y="2203578"/>
                    <a:ext cx="791795" cy="720705"/>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学生</a:t>
                    </a:r>
                  </a:p>
                </p:txBody>
              </p:sp>
              <p:sp>
                <p:nvSpPr>
                  <p:cNvPr id="7" name="椭圆 6"/>
                  <p:cNvSpPr/>
                  <p:nvPr/>
                </p:nvSpPr>
                <p:spPr>
                  <a:xfrm>
                    <a:off x="2412029" y="3789131"/>
                    <a:ext cx="791795" cy="720707"/>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教师</a:t>
                    </a:r>
                  </a:p>
                </p:txBody>
              </p:sp>
              <p:cxnSp>
                <p:nvCxnSpPr>
                  <p:cNvPr id="18" name="直接箭头连接符 17"/>
                  <p:cNvCxnSpPr>
                    <a:stCxn id="6" idx="4"/>
                  </p:cNvCxnSpPr>
                  <p:nvPr/>
                </p:nvCxnSpPr>
                <p:spPr>
                  <a:xfrm flipH="1">
                    <a:off x="2987723" y="2924284"/>
                    <a:ext cx="36306" cy="864847"/>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flipV="1">
                    <a:off x="1908945" y="3500849"/>
                    <a:ext cx="503085" cy="576565"/>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grpSp>
        <p:grpSp>
          <p:nvGrpSpPr>
            <p:cNvPr id="13" name="组合 47"/>
            <p:cNvGrpSpPr>
              <a:grpSpLocks/>
            </p:cNvGrpSpPr>
            <p:nvPr/>
          </p:nvGrpSpPr>
          <p:grpSpPr bwMode="auto">
            <a:xfrm>
              <a:off x="650910" y="3339413"/>
              <a:ext cx="2448271" cy="2304256"/>
              <a:chOff x="683568" y="3356992"/>
              <a:chExt cx="2448271" cy="2304256"/>
            </a:xfrm>
          </p:grpSpPr>
          <p:grpSp>
            <p:nvGrpSpPr>
              <p:cNvPr id="14" name="组合 22"/>
              <p:cNvGrpSpPr>
                <a:grpSpLocks/>
              </p:cNvGrpSpPr>
              <p:nvPr/>
            </p:nvGrpSpPr>
            <p:grpSpPr bwMode="auto">
              <a:xfrm>
                <a:off x="683568" y="3356992"/>
                <a:ext cx="2448271" cy="2304256"/>
                <a:chOff x="1187624" y="1988840"/>
                <a:chExt cx="2665919" cy="2648474"/>
              </a:xfrm>
            </p:grpSpPr>
            <p:sp>
              <p:nvSpPr>
                <p:cNvPr id="24" name="椭圆 23"/>
                <p:cNvSpPr/>
                <p:nvPr/>
              </p:nvSpPr>
              <p:spPr>
                <a:xfrm>
                  <a:off x="2122778" y="2852850"/>
                  <a:ext cx="1019998" cy="8976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rPr>
                    <a:t>教学场</a:t>
                  </a:r>
                </a:p>
              </p:txBody>
            </p:sp>
            <p:grpSp>
              <p:nvGrpSpPr>
                <p:cNvPr id="15" name="组合 20"/>
                <p:cNvGrpSpPr>
                  <a:grpSpLocks/>
                </p:cNvGrpSpPr>
                <p:nvPr/>
              </p:nvGrpSpPr>
              <p:grpSpPr bwMode="auto">
                <a:xfrm>
                  <a:off x="1187624" y="1988840"/>
                  <a:ext cx="2665919" cy="2648474"/>
                  <a:chOff x="1187624" y="1988841"/>
                  <a:chExt cx="2665919" cy="2648474"/>
                </a:xfrm>
              </p:grpSpPr>
              <p:sp>
                <p:nvSpPr>
                  <p:cNvPr id="26" name="椭圆 3"/>
                  <p:cNvSpPr/>
                  <p:nvPr/>
                </p:nvSpPr>
                <p:spPr>
                  <a:xfrm>
                    <a:off x="1187491" y="1988004"/>
                    <a:ext cx="2665826" cy="264927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椭圆 26"/>
                  <p:cNvSpPr/>
                  <p:nvPr/>
                </p:nvSpPr>
                <p:spPr>
                  <a:xfrm>
                    <a:off x="1260101" y="2852851"/>
                    <a:ext cx="862677" cy="720705"/>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课程</a:t>
                    </a:r>
                  </a:p>
                </p:txBody>
              </p:sp>
              <p:sp>
                <p:nvSpPr>
                  <p:cNvPr id="28" name="椭圆 27"/>
                  <p:cNvSpPr/>
                  <p:nvPr/>
                </p:nvSpPr>
                <p:spPr>
                  <a:xfrm>
                    <a:off x="2627591" y="2203304"/>
                    <a:ext cx="791795" cy="720705"/>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学生</a:t>
                    </a:r>
                  </a:p>
                </p:txBody>
              </p:sp>
              <p:sp>
                <p:nvSpPr>
                  <p:cNvPr id="29" name="椭圆 28"/>
                  <p:cNvSpPr/>
                  <p:nvPr/>
                </p:nvSpPr>
                <p:spPr>
                  <a:xfrm>
                    <a:off x="2411489" y="3788856"/>
                    <a:ext cx="791795" cy="72070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教师</a:t>
                    </a:r>
                  </a:p>
                </p:txBody>
              </p:sp>
              <p:cxnSp>
                <p:nvCxnSpPr>
                  <p:cNvPr id="30" name="直接箭头连接符 29"/>
                  <p:cNvCxnSpPr>
                    <a:stCxn id="28" idx="4"/>
                  </p:cNvCxnSpPr>
                  <p:nvPr/>
                </p:nvCxnSpPr>
                <p:spPr>
                  <a:xfrm flipH="1">
                    <a:off x="2987184" y="2924009"/>
                    <a:ext cx="36304" cy="864847"/>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flipV="1">
                    <a:off x="1908406" y="3500574"/>
                    <a:ext cx="503083" cy="576565"/>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cxnSp>
            <p:nvCxnSpPr>
              <p:cNvPr id="43" name="直接箭头连接符 42"/>
              <p:cNvCxnSpPr/>
              <p:nvPr/>
            </p:nvCxnSpPr>
            <p:spPr>
              <a:xfrm flipV="1">
                <a:off x="1404248" y="3788046"/>
                <a:ext cx="601727" cy="363522"/>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7" name="组合 45"/>
            <p:cNvGrpSpPr>
              <a:grpSpLocks/>
            </p:cNvGrpSpPr>
            <p:nvPr/>
          </p:nvGrpSpPr>
          <p:grpSpPr bwMode="auto">
            <a:xfrm>
              <a:off x="5724128" y="476672"/>
              <a:ext cx="2448271" cy="2304256"/>
              <a:chOff x="5724128" y="548680"/>
              <a:chExt cx="2448271" cy="2304256"/>
            </a:xfrm>
          </p:grpSpPr>
          <p:grpSp>
            <p:nvGrpSpPr>
              <p:cNvPr id="19" name="组合 31"/>
              <p:cNvGrpSpPr>
                <a:grpSpLocks/>
              </p:cNvGrpSpPr>
              <p:nvPr/>
            </p:nvGrpSpPr>
            <p:grpSpPr bwMode="auto">
              <a:xfrm>
                <a:off x="5724128" y="548680"/>
                <a:ext cx="2448271" cy="2304256"/>
                <a:chOff x="1187624" y="1988840"/>
                <a:chExt cx="2665919" cy="2648474"/>
              </a:xfrm>
            </p:grpSpPr>
            <p:sp>
              <p:nvSpPr>
                <p:cNvPr id="33" name="椭圆 32"/>
                <p:cNvSpPr/>
                <p:nvPr/>
              </p:nvSpPr>
              <p:spPr>
                <a:xfrm>
                  <a:off x="2123837" y="2853534"/>
                  <a:ext cx="1019998" cy="8976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rPr>
                    <a:t>教学场</a:t>
                  </a:r>
                </a:p>
              </p:txBody>
            </p:sp>
            <p:grpSp>
              <p:nvGrpSpPr>
                <p:cNvPr id="21" name="组合 20"/>
                <p:cNvGrpSpPr>
                  <a:grpSpLocks/>
                </p:cNvGrpSpPr>
                <p:nvPr/>
              </p:nvGrpSpPr>
              <p:grpSpPr bwMode="auto">
                <a:xfrm>
                  <a:off x="1187624" y="1988840"/>
                  <a:ext cx="2665919" cy="2648474"/>
                  <a:chOff x="1187624" y="1988841"/>
                  <a:chExt cx="2665919" cy="2648474"/>
                </a:xfrm>
              </p:grpSpPr>
              <p:sp>
                <p:nvSpPr>
                  <p:cNvPr id="35" name="椭圆 3"/>
                  <p:cNvSpPr/>
                  <p:nvPr/>
                </p:nvSpPr>
                <p:spPr>
                  <a:xfrm>
                    <a:off x="1186821" y="1988688"/>
                    <a:ext cx="2667555" cy="264927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椭圆 35"/>
                  <p:cNvSpPr/>
                  <p:nvPr/>
                </p:nvSpPr>
                <p:spPr>
                  <a:xfrm>
                    <a:off x="1259431" y="2853535"/>
                    <a:ext cx="864405" cy="720707"/>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课程</a:t>
                    </a:r>
                  </a:p>
                </p:txBody>
              </p:sp>
              <p:sp>
                <p:nvSpPr>
                  <p:cNvPr id="37" name="椭圆 36"/>
                  <p:cNvSpPr/>
                  <p:nvPr/>
                </p:nvSpPr>
                <p:spPr>
                  <a:xfrm>
                    <a:off x="2628650" y="2203988"/>
                    <a:ext cx="791795" cy="72070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学生</a:t>
                    </a:r>
                  </a:p>
                </p:txBody>
              </p:sp>
              <p:sp>
                <p:nvSpPr>
                  <p:cNvPr id="38" name="椭圆 37"/>
                  <p:cNvSpPr/>
                  <p:nvPr/>
                </p:nvSpPr>
                <p:spPr>
                  <a:xfrm>
                    <a:off x="2412548" y="3789541"/>
                    <a:ext cx="791795" cy="720705"/>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教师</a:t>
                    </a:r>
                  </a:p>
                </p:txBody>
              </p:sp>
              <p:cxnSp>
                <p:nvCxnSpPr>
                  <p:cNvPr id="39" name="直接箭头连接符 38"/>
                  <p:cNvCxnSpPr>
                    <a:stCxn id="37" idx="4"/>
                  </p:cNvCxnSpPr>
                  <p:nvPr/>
                </p:nvCxnSpPr>
                <p:spPr>
                  <a:xfrm flipH="1">
                    <a:off x="2988242" y="2924694"/>
                    <a:ext cx="36304" cy="864847"/>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flipV="1">
                    <a:off x="1907735" y="3501259"/>
                    <a:ext cx="504813" cy="576565"/>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cxnSp>
            <p:nvCxnSpPr>
              <p:cNvPr id="44" name="直接箭头连接符 43"/>
              <p:cNvCxnSpPr/>
              <p:nvPr/>
            </p:nvCxnSpPr>
            <p:spPr>
              <a:xfrm flipV="1">
                <a:off x="6444193" y="980329"/>
                <a:ext cx="603314" cy="363523"/>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61" name="直接箭头连接符 60"/>
            <p:cNvCxnSpPr/>
            <p:nvPr/>
          </p:nvCxnSpPr>
          <p:spPr>
            <a:xfrm>
              <a:off x="611097" y="5661102"/>
              <a:ext cx="8065359" cy="0"/>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flipV="1">
              <a:off x="611097" y="260648"/>
              <a:ext cx="0" cy="5400454"/>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927" name="TextBox 66"/>
            <p:cNvSpPr txBox="1">
              <a:spLocks noChangeArrowheads="1"/>
            </p:cNvSpPr>
            <p:nvPr/>
          </p:nvSpPr>
          <p:spPr bwMode="auto">
            <a:xfrm>
              <a:off x="5940152" y="5877272"/>
              <a:ext cx="2736304" cy="461665"/>
            </a:xfrm>
            <a:prstGeom prst="rect">
              <a:avLst/>
            </a:prstGeom>
            <a:noFill/>
            <a:ln w="9525">
              <a:noFill/>
              <a:miter lim="800000"/>
              <a:headEnd/>
              <a:tailEnd/>
            </a:ln>
          </p:spPr>
          <p:txBody>
            <a:bodyPr>
              <a:spAutoFit/>
            </a:bodyPr>
            <a:lstStyle/>
            <a:p>
              <a:r>
                <a:rPr lang="zh-CN" altLang="en-US"/>
                <a:t>  </a:t>
              </a:r>
              <a:r>
                <a:rPr lang="zh-CN" altLang="en-US" sz="2400"/>
                <a:t>教学场中心转换</a:t>
              </a:r>
            </a:p>
          </p:txBody>
        </p:sp>
        <p:sp>
          <p:nvSpPr>
            <p:cNvPr id="38928" name="TextBox 67"/>
            <p:cNvSpPr txBox="1">
              <a:spLocks noChangeArrowheads="1"/>
            </p:cNvSpPr>
            <p:nvPr/>
          </p:nvSpPr>
          <p:spPr bwMode="auto">
            <a:xfrm>
              <a:off x="-14505" y="404664"/>
              <a:ext cx="554057" cy="3096509"/>
            </a:xfrm>
            <a:prstGeom prst="rect">
              <a:avLst/>
            </a:prstGeom>
            <a:noFill/>
            <a:ln w="9525">
              <a:noFill/>
              <a:miter lim="800000"/>
              <a:headEnd/>
              <a:tailEnd/>
            </a:ln>
          </p:spPr>
          <p:txBody>
            <a:bodyPr vert="eaVert" wrap="square">
              <a:spAutoFit/>
            </a:bodyPr>
            <a:lstStyle/>
            <a:p>
              <a:r>
                <a:rPr lang="zh-CN" altLang="en-US" sz="2400" dirty="0"/>
                <a:t>教师专业化水平</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latin typeface="华文楷体" pitchFamily="2" charset="-122"/>
                <a:ea typeface="华文楷体" pitchFamily="2" charset="-122"/>
              </a:rPr>
              <a:t>（</a:t>
            </a:r>
            <a:r>
              <a:rPr lang="en-US" altLang="zh-CN" dirty="0" smtClean="0">
                <a:latin typeface="华文楷体" pitchFamily="2" charset="-122"/>
                <a:ea typeface="华文楷体" pitchFamily="2" charset="-122"/>
              </a:rPr>
              <a:t>1</a:t>
            </a:r>
            <a:r>
              <a:rPr lang="zh-CN" altLang="en-US" dirty="0" smtClean="0">
                <a:latin typeface="华文楷体" pitchFamily="2" charset="-122"/>
                <a:ea typeface="华文楷体" pitchFamily="2" charset="-122"/>
              </a:rPr>
              <a:t>）青年教师</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指入职</a:t>
            </a:r>
            <a:r>
              <a:rPr lang="en-US" altLang="zh-CN" dirty="0" smtClean="0">
                <a:latin typeface="华文楷体" pitchFamily="2" charset="-122"/>
                <a:ea typeface="华文楷体" pitchFamily="2" charset="-122"/>
              </a:rPr>
              <a:t>3</a:t>
            </a:r>
            <a:r>
              <a:rPr lang="zh-CN" altLang="en-US" dirty="0" smtClean="0">
                <a:latin typeface="华文楷体" pitchFamily="2" charset="-122"/>
                <a:ea typeface="华文楷体" pitchFamily="2" charset="-122"/>
              </a:rPr>
              <a:t>年内的教师</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培训内容：基本教学设计与实施能力、班主任工作能力</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问题：对教学过程尚缺乏深刻体会，不能准确把握教学目标，以及如何选择和运用教学方法以达成教学目标。教学的中心在自我而不是学生。</a:t>
            </a:r>
            <a:endParaRPr lang="en-US" altLang="zh-CN" dirty="0" smtClean="0">
              <a:latin typeface="华文楷体" pitchFamily="2" charset="-122"/>
              <a:ea typeface="华文楷体" pitchFamily="2" charset="-122"/>
            </a:endParaRPr>
          </a:p>
          <a:p>
            <a:pPr>
              <a:buNone/>
            </a:pPr>
            <a:endParaRPr lang="en-US" altLang="zh-CN" dirty="0" smtClean="0">
              <a:latin typeface="华文仿宋" pitchFamily="2" charset="-122"/>
              <a:ea typeface="华文仿宋" pitchFamily="2"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971600" y="548680"/>
            <a:ext cx="7725544" cy="5433467"/>
          </a:xfrm>
        </p:spPr>
        <p:txBody>
          <a:bodyPr>
            <a:normAutofit fontScale="92500" lnSpcReduction="10000"/>
          </a:bodyPr>
          <a:lstStyle/>
          <a:p>
            <a:pPr>
              <a:buNone/>
            </a:pPr>
            <a:r>
              <a:rPr lang="zh-CN" altLang="en-US" dirty="0" smtClean="0">
                <a:latin typeface="华文楷体" pitchFamily="2" charset="-122"/>
                <a:ea typeface="华文楷体" pitchFamily="2" charset="-122"/>
              </a:rPr>
              <a:t>（</a:t>
            </a:r>
            <a:r>
              <a:rPr lang="en-US" altLang="zh-CN" dirty="0" smtClean="0">
                <a:latin typeface="华文楷体" pitchFamily="2" charset="-122"/>
                <a:ea typeface="华文楷体" pitchFamily="2" charset="-122"/>
              </a:rPr>
              <a:t>2</a:t>
            </a:r>
            <a:r>
              <a:rPr lang="zh-CN" altLang="en-US" dirty="0" smtClean="0">
                <a:latin typeface="华文楷体" pitchFamily="2" charset="-122"/>
                <a:ea typeface="华文楷体" pitchFamily="2" charset="-122"/>
              </a:rPr>
              <a:t>）骨干教师</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指教学能力强，能对所承担的课程进行课程开发的教师。</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培训内容：所承担课程的开发能力，包括课程标准开发能力、教材开发能力和课程资源开发能力。</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问题：这类教师已具备了较为丰富的教学经验，但缺乏人才培养理念，视野不够高。进行课程开发有助于迅速提高其对课程的理解能力，从而在教学中做到得心应手，但这一过程对这些教师来说挑战性较大。</a:t>
            </a:r>
            <a:endParaRPr lang="zh-CN" altLang="en-US"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43608" y="548680"/>
            <a:ext cx="7643192" cy="5577483"/>
          </a:xfrm>
        </p:spPr>
        <p:txBody>
          <a:bodyPr/>
          <a:lstStyle/>
          <a:p>
            <a:pPr>
              <a:buNone/>
            </a:pPr>
            <a:r>
              <a:rPr lang="zh-CN" altLang="en-US" dirty="0" smtClean="0">
                <a:latin typeface="华文楷体" pitchFamily="2" charset="-122"/>
                <a:ea typeface="华文楷体" pitchFamily="2" charset="-122"/>
              </a:rPr>
              <a:t>（</a:t>
            </a:r>
            <a:r>
              <a:rPr lang="en-US" altLang="zh-CN" dirty="0" smtClean="0">
                <a:latin typeface="华文楷体" pitchFamily="2" charset="-122"/>
                <a:ea typeface="华文楷体" pitchFamily="2" charset="-122"/>
              </a:rPr>
              <a:t>3</a:t>
            </a:r>
            <a:r>
              <a:rPr lang="zh-CN" altLang="en-US" dirty="0" smtClean="0">
                <a:latin typeface="华文楷体" pitchFamily="2" charset="-122"/>
                <a:ea typeface="华文楷体" pitchFamily="2" charset="-122"/>
              </a:rPr>
              <a:t>）专业负责人</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对专业建设负有全面责任的教师。</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培训内容：市场调研能力、工作任务与职业能力分析能力、人才培养方案编制能力、专业建设组织能力、与企业专家合作的能力。</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问题：对专业的职业面向、工作任务与职业能力、课程设置缺乏深入、科学、全面的理解，对问题的认识停留于局部。</a:t>
            </a:r>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115616" y="332656"/>
            <a:ext cx="7571184" cy="5793507"/>
          </a:xfrm>
        </p:spPr>
        <p:txBody>
          <a:bodyPr>
            <a:normAutofit lnSpcReduction="10000"/>
          </a:bodyPr>
          <a:lstStyle/>
          <a:p>
            <a:pPr>
              <a:buNone/>
            </a:pPr>
            <a:r>
              <a:rPr lang="zh-CN" altLang="en-US" dirty="0" smtClean="0">
                <a:latin typeface="华文楷体" pitchFamily="2" charset="-122"/>
                <a:ea typeface="华文楷体" pitchFamily="2" charset="-122"/>
              </a:rPr>
              <a:t>（</a:t>
            </a:r>
            <a:r>
              <a:rPr lang="en-US" altLang="zh-CN" dirty="0" smtClean="0">
                <a:latin typeface="华文楷体" pitchFamily="2" charset="-122"/>
                <a:ea typeface="华文楷体" pitchFamily="2" charset="-122"/>
              </a:rPr>
              <a:t>4</a:t>
            </a:r>
            <a:r>
              <a:rPr lang="zh-CN" altLang="en-US" dirty="0" smtClean="0">
                <a:latin typeface="华文楷体" pitchFamily="2" charset="-122"/>
                <a:ea typeface="华文楷体" pitchFamily="2" charset="-122"/>
              </a:rPr>
              <a:t>）专业名师</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在专业理论研究、技术创新与专业课程建设方面有较高造诣，在高职领域形成了一定影响的教师。</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培训内容：系统的职业教育课程理论与开发技术、课题研究、论文发表、公开报告、主题发言。</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问题：这些教师已在课程建设与教学方面做出了成绩，形成了亮点，对问题有自己的看法，但规范的课题研究能力不够，同时缺乏把他们的才华引向外部的平台。</a:t>
            </a:r>
            <a:endParaRPr lang="en-US" altLang="zh-CN" dirty="0" smtClean="0">
              <a:latin typeface="华文楷体" pitchFamily="2" charset="-122"/>
              <a:ea typeface="华文楷体" pitchFamily="2"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43608" y="692696"/>
            <a:ext cx="7643192" cy="5433467"/>
          </a:xfrm>
        </p:spPr>
        <p:txBody>
          <a:bodyPr>
            <a:normAutofit fontScale="92500" lnSpcReduction="10000"/>
          </a:bodyPr>
          <a:lstStyle/>
          <a:p>
            <a:pPr>
              <a:buNone/>
            </a:pPr>
            <a:r>
              <a:rPr lang="en-US" altLang="zh-CN" dirty="0" smtClean="0">
                <a:latin typeface="华文楷体" pitchFamily="2" charset="-122"/>
                <a:ea typeface="华文楷体" pitchFamily="2" charset="-122"/>
              </a:rPr>
              <a:t>2.</a:t>
            </a:r>
            <a:r>
              <a:rPr lang="zh-CN" altLang="en-US" dirty="0" smtClean="0">
                <a:latin typeface="华文楷体" pitchFamily="2" charset="-122"/>
                <a:ea typeface="华文楷体" pitchFamily="2" charset="-122"/>
              </a:rPr>
              <a:t>以做中学为主的教师培训形式</a:t>
            </a:r>
            <a:endParaRPr lang="en-US" altLang="zh-CN" dirty="0" smtClean="0">
              <a:latin typeface="华文楷体" pitchFamily="2" charset="-122"/>
              <a:ea typeface="华文楷体" pitchFamily="2" charset="-122"/>
            </a:endParaRPr>
          </a:p>
          <a:p>
            <a:pPr>
              <a:buFont typeface="Wingdings" pitchFamily="2" charset="2"/>
              <a:buChar char="l"/>
            </a:pPr>
            <a:r>
              <a:rPr lang="zh-CN" altLang="en-US" dirty="0" smtClean="0">
                <a:latin typeface="华文楷体" pitchFamily="2" charset="-122"/>
                <a:ea typeface="华文楷体" pitchFamily="2" charset="-122"/>
              </a:rPr>
              <a:t>只有通过实际训练，教师才可能真正掌握课程开发与教学设计的概念和方法，也才可能真正理解其中的重要原理。</a:t>
            </a:r>
            <a:endParaRPr lang="en-US" altLang="zh-CN" dirty="0" smtClean="0">
              <a:latin typeface="华文楷体" pitchFamily="2" charset="-122"/>
              <a:ea typeface="华文楷体" pitchFamily="2" charset="-122"/>
            </a:endParaRPr>
          </a:p>
          <a:p>
            <a:pPr>
              <a:buFont typeface="Wingdings" pitchFamily="2" charset="2"/>
              <a:buChar char="l"/>
            </a:pPr>
            <a:r>
              <a:rPr lang="zh-CN" altLang="en-US" dirty="0" smtClean="0">
                <a:latin typeface="华文楷体" pitchFamily="2" charset="-122"/>
                <a:ea typeface="华文楷体" pitchFamily="2" charset="-122"/>
              </a:rPr>
              <a:t>通过</a:t>
            </a:r>
            <a:r>
              <a:rPr lang="en-US" altLang="zh-CN" dirty="0" smtClean="0">
                <a:latin typeface="华文楷体" pitchFamily="2" charset="-122"/>
                <a:ea typeface="华文楷体" pitchFamily="2" charset="-122"/>
              </a:rPr>
              <a:t>3</a:t>
            </a:r>
            <a:r>
              <a:rPr lang="zh-CN" altLang="en-US" dirty="0" smtClean="0">
                <a:latin typeface="华文楷体" pitchFamily="2" charset="-122"/>
                <a:ea typeface="华文楷体" pitchFamily="2" charset="-122"/>
              </a:rPr>
              <a:t>天一个模块的训练，教师可以彻底掌握该模块的概念和方法，从而避免了以后的重复培训。</a:t>
            </a:r>
            <a:endParaRPr lang="en-US" altLang="zh-CN" dirty="0" smtClean="0">
              <a:latin typeface="华文楷体" pitchFamily="2" charset="-122"/>
              <a:ea typeface="华文楷体" pitchFamily="2" charset="-122"/>
            </a:endParaRPr>
          </a:p>
          <a:p>
            <a:pPr>
              <a:buFont typeface="Wingdings" pitchFamily="2" charset="2"/>
              <a:buChar char="l"/>
            </a:pPr>
            <a:r>
              <a:rPr lang="zh-CN" altLang="en-US" dirty="0" smtClean="0">
                <a:latin typeface="华文楷体" pitchFamily="2" charset="-122"/>
                <a:ea typeface="华文楷体" pitchFamily="2" charset="-122"/>
              </a:rPr>
              <a:t>要让做中学的理念在教师头脑中从概念变为信念，需要用做中学的方法去训练他们。</a:t>
            </a:r>
            <a:endParaRPr lang="en-US" altLang="zh-CN" dirty="0" smtClean="0">
              <a:latin typeface="华文楷体" pitchFamily="2" charset="-122"/>
              <a:ea typeface="华文楷体" pitchFamily="2" charset="-122"/>
            </a:endParaRPr>
          </a:p>
          <a:p>
            <a:pPr>
              <a:buFont typeface="Wingdings" pitchFamily="2" charset="2"/>
              <a:buChar char="l"/>
            </a:pPr>
            <a:r>
              <a:rPr lang="zh-CN" altLang="en-US" dirty="0" smtClean="0">
                <a:latin typeface="华文楷体" pitchFamily="2" charset="-122"/>
                <a:ea typeface="华文楷体" pitchFamily="2" charset="-122"/>
              </a:rPr>
              <a:t>培训中要完成的任务都是教师实际工作中的任务。</a:t>
            </a:r>
            <a:endParaRPr lang="zh-CN" altLang="en-US"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latin typeface="黑体" pitchFamily="49" charset="-122"/>
                <a:ea typeface="黑体" pitchFamily="49" charset="-122"/>
              </a:rPr>
              <a:t>四、如何发展现代学徒制</a:t>
            </a:r>
            <a:endParaRPr lang="zh-CN" altLang="en-US" sz="3600" dirty="0">
              <a:latin typeface="黑体" pitchFamily="49" charset="-122"/>
              <a:ea typeface="黑体" pitchFamily="49" charset="-122"/>
            </a:endParaRPr>
          </a:p>
        </p:txBody>
      </p:sp>
      <p:sp>
        <p:nvSpPr>
          <p:cNvPr id="3" name="内容占位符 2"/>
          <p:cNvSpPr>
            <a:spLocks noGrp="1"/>
          </p:cNvSpPr>
          <p:nvPr>
            <p:ph idx="1"/>
          </p:nvPr>
        </p:nvSpPr>
        <p:spPr/>
        <p:txBody>
          <a:bodyPr/>
          <a:lstStyle/>
          <a:p>
            <a:pPr algn="ctr" eaLnBrk="1" hangingPunct="1">
              <a:buFont typeface="Wingdings" panose="05000000000000000000" pitchFamily="2" charset="2"/>
              <a:buNone/>
            </a:pPr>
            <a:r>
              <a:rPr lang="zh-CN" altLang="en-US" dirty="0" smtClean="0">
                <a:latin typeface="华文楷体" panose="02010600040101010101" pitchFamily="2" charset="-122"/>
                <a:ea typeface="华文楷体" panose="02010600040101010101" pitchFamily="2" charset="-122"/>
              </a:rPr>
              <a:t>（一）我国发展现代学徒制的目的</a:t>
            </a:r>
            <a:endParaRPr lang="en-US" altLang="zh-CN" dirty="0" smtClean="0">
              <a:latin typeface="华文楷体" panose="02010600040101010101" pitchFamily="2" charset="-122"/>
              <a:ea typeface="华文楷体" panose="02010600040101010101" pitchFamily="2" charset="-122"/>
            </a:endParaRPr>
          </a:p>
          <a:p>
            <a:pPr algn="ctr" eaLnBrk="1" hangingPunct="1">
              <a:buFont typeface="Wingdings" panose="05000000000000000000" pitchFamily="2" charset="2"/>
              <a:buNone/>
            </a:pPr>
            <a:endParaRPr lang="en-US" altLang="zh-CN" dirty="0">
              <a:latin typeface="华文楷体" panose="02010600040101010101" pitchFamily="2" charset="-122"/>
              <a:ea typeface="华文楷体" panose="02010600040101010101" pitchFamily="2" charset="-122"/>
            </a:endParaRPr>
          </a:p>
          <a:p>
            <a:pPr eaLnBrk="1" hangingPunct="1"/>
            <a:r>
              <a:rPr lang="zh-CN" altLang="en-US" dirty="0" smtClean="0">
                <a:latin typeface="华文楷体" panose="02010600040101010101" pitchFamily="2" charset="-122"/>
                <a:ea typeface="华文楷体" panose="02010600040101010101" pitchFamily="2" charset="-122"/>
              </a:rPr>
              <a:t>又是一个新概念？</a:t>
            </a:r>
            <a:endParaRPr lang="en-US" altLang="zh-CN" dirty="0" smtClean="0">
              <a:latin typeface="华文楷体" panose="02010600040101010101" pitchFamily="2" charset="-122"/>
              <a:ea typeface="华文楷体" panose="02010600040101010101" pitchFamily="2" charset="-122"/>
            </a:endParaRPr>
          </a:p>
          <a:p>
            <a:pPr eaLnBrk="1" hangingPunct="1"/>
            <a:r>
              <a:rPr lang="zh-CN" altLang="en-US" dirty="0" smtClean="0">
                <a:latin typeface="华文楷体" panose="02010600040101010101" pitchFamily="2" charset="-122"/>
                <a:ea typeface="华文楷体" panose="02010600040101010101" pitchFamily="2" charset="-122"/>
              </a:rPr>
              <a:t>促进社会青年就业？</a:t>
            </a:r>
            <a:endParaRPr lang="en-US" altLang="zh-CN" dirty="0" smtClean="0">
              <a:latin typeface="华文楷体" panose="02010600040101010101" pitchFamily="2" charset="-122"/>
              <a:ea typeface="华文楷体" panose="02010600040101010101" pitchFamily="2" charset="-122"/>
            </a:endParaRPr>
          </a:p>
          <a:p>
            <a:pPr eaLnBrk="1" hangingPunct="1">
              <a:buFont typeface="Wingdings" panose="05000000000000000000" pitchFamily="2" charset="2"/>
              <a:buNone/>
            </a:pPr>
            <a:endParaRPr lang="en-US" altLang="zh-CN"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sz="2800" dirty="0" smtClean="0">
                <a:latin typeface="楷体_GB2312" pitchFamily="49" charset="-122"/>
                <a:ea typeface="楷体_GB2312" pitchFamily="49" charset="-122"/>
              </a:rPr>
              <a:t>制度层面我国职业教育还存在需要继续花大力气去完善的内容，如职业教育国家专业教学标准的建设，企业参与职业教育的稳定系统的建设等等</a:t>
            </a:r>
            <a:r>
              <a:rPr lang="zh-CN" altLang="en-US" sz="2800" dirty="0" smtClean="0">
                <a:latin typeface="楷体_GB2312" pitchFamily="49" charset="-122"/>
                <a:ea typeface="楷体_GB2312" pitchFamily="49" charset="-122"/>
              </a:rPr>
              <a:t>。</a:t>
            </a:r>
            <a:endParaRPr lang="en-US" altLang="zh-CN" sz="2800" dirty="0" smtClean="0">
              <a:latin typeface="楷体_GB2312" pitchFamily="49" charset="-122"/>
              <a:ea typeface="楷体_GB2312" pitchFamily="49" charset="-122"/>
            </a:endParaRPr>
          </a:p>
          <a:p>
            <a:r>
              <a:rPr lang="zh-CN" altLang="zh-CN" sz="2800" dirty="0" smtClean="0">
                <a:latin typeface="楷体_GB2312" pitchFamily="49" charset="-122"/>
                <a:ea typeface="楷体_GB2312" pitchFamily="49" charset="-122"/>
              </a:rPr>
              <a:t>现代职业教育更应关注课堂教学。课堂教学是观察一个国家职业教育成熟水平的重要角度，只有当职业教育的课堂教学真正达到了相当的质量水准，才可能说一个国家的职业教育具备了现代特征。</a:t>
            </a:r>
            <a:endParaRPr lang="zh-CN" altLang="en-US" sz="2800"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r>
              <a:rPr lang="zh-CN" altLang="en-US" dirty="0">
                <a:latin typeface="华文楷体" panose="02010600040101010101" pitchFamily="2" charset="-122"/>
                <a:ea typeface="华文楷体" panose="02010600040101010101" pitchFamily="2" charset="-122"/>
              </a:rPr>
              <a:t>培养技术精湛的娴熟技术工人；</a:t>
            </a:r>
            <a:endParaRPr lang="en-US" altLang="zh-CN"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通过技术问题的传承与持续攻关实现技术创新。</a:t>
            </a:r>
            <a:endParaRPr lang="en-US" altLang="zh-CN"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促进青年的生涯发展，提升职业教育的社会地位</a:t>
            </a:r>
          </a:p>
        </p:txBody>
      </p:sp>
    </p:spTree>
    <p:extLst>
      <p:ext uri="{BB962C8B-B14F-4D97-AF65-F5344CB8AC3E}">
        <p14:creationId xmlns:p14="http://schemas.microsoft.com/office/powerpoint/2010/main" val="8791527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5476"/>
            <a:ext cx="9144000" cy="6857999"/>
          </a:xfrm>
          <a:prstGeom prst="rect">
            <a:avLst/>
          </a:prstGeom>
        </p:spPr>
      </p:pic>
    </p:spTree>
    <p:extLst>
      <p:ext uri="{BB962C8B-B14F-4D97-AF65-F5344CB8AC3E}">
        <p14:creationId xmlns:p14="http://schemas.microsoft.com/office/powerpoint/2010/main" val="23738896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520"/>
            <a:ext cx="9144000" cy="6858000"/>
          </a:xfrm>
          <a:prstGeom prst="rect">
            <a:avLst/>
          </a:prstGeom>
        </p:spPr>
      </p:pic>
    </p:spTree>
    <p:extLst>
      <p:ext uri="{BB962C8B-B14F-4D97-AF65-F5344CB8AC3E}">
        <p14:creationId xmlns:p14="http://schemas.microsoft.com/office/powerpoint/2010/main" val="14678066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971271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438680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08520" y="-747464"/>
            <a:ext cx="9252520" cy="7337544"/>
          </a:xfrm>
          <a:prstGeom prst="rect">
            <a:avLst/>
          </a:prstGeom>
        </p:spPr>
      </p:pic>
    </p:spTree>
    <p:extLst>
      <p:ext uri="{BB962C8B-B14F-4D97-AF65-F5344CB8AC3E}">
        <p14:creationId xmlns:p14="http://schemas.microsoft.com/office/powerpoint/2010/main" val="32965064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06090"/>
          </a:xfrm>
        </p:spPr>
        <p:txBody>
          <a:bodyPr/>
          <a:lstStyle/>
          <a:p>
            <a:endParaRPr lang="zh-CN" altLang="en-US" dirty="0"/>
          </a:p>
        </p:txBody>
      </p:sp>
      <p:sp>
        <p:nvSpPr>
          <p:cNvPr id="3" name="内容占位符 2"/>
          <p:cNvSpPr>
            <a:spLocks noGrp="1"/>
          </p:cNvSpPr>
          <p:nvPr>
            <p:ph idx="1"/>
          </p:nvPr>
        </p:nvSpPr>
        <p:spPr>
          <a:xfrm>
            <a:off x="457200" y="1052736"/>
            <a:ext cx="8229600" cy="5001419"/>
          </a:xfrm>
        </p:spPr>
        <p:txBody>
          <a:bodyPr/>
          <a:lstStyle/>
          <a:p>
            <a:r>
              <a:rPr lang="zh-CN" altLang="en-US" dirty="0" smtClean="0">
                <a:latin typeface="华文楷体" panose="02010600040101010101" pitchFamily="2" charset="-122"/>
                <a:ea typeface="华文楷体" panose="02010600040101010101" pitchFamily="2" charset="-122"/>
              </a:rPr>
              <a:t>学徒制衰退与自由化市场密切相关，凡是学徒制成功的国家在制度中均存在反市场的成分</a:t>
            </a:r>
            <a:r>
              <a:rPr lang="zh-CN" altLang="en-US" dirty="0">
                <a:latin typeface="华文楷体" panose="02010600040101010101" pitchFamily="2" charset="-122"/>
                <a:ea typeface="华文楷体" panose="02010600040101010101" pitchFamily="2" charset="-122"/>
              </a:rPr>
              <a:t>。如何在自由市场经济条件下重构师徒关系是我国现代学徒制建设的核心问题。</a:t>
            </a:r>
            <a:endParaRPr lang="en-US" altLang="zh-CN" dirty="0">
              <a:latin typeface="华文楷体" panose="02010600040101010101" pitchFamily="2" charset="-122"/>
              <a:ea typeface="华文楷体" panose="02010600040101010101" pitchFamily="2" charset="-122"/>
            </a:endParaRPr>
          </a:p>
          <a:p>
            <a:pPr marL="0" indent="0">
              <a:buNone/>
            </a:pPr>
            <a:r>
              <a:rPr lang="zh-CN" altLang="en-US" dirty="0" smtClean="0">
                <a:latin typeface="华文楷体" panose="02010600040101010101" pitchFamily="2" charset="-122"/>
                <a:ea typeface="华文楷体" panose="02010600040101010101" pitchFamily="2" charset="-122"/>
              </a:rPr>
              <a:t>   典型案例：欧洲学徒制的命运、我国技工学校的命运。</a:t>
            </a:r>
            <a:endParaRPr lang="en-US" altLang="zh-CN" dirty="0" smtClean="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学徒</a:t>
            </a:r>
            <a:r>
              <a:rPr lang="zh-CN" altLang="en-US" dirty="0" smtClean="0">
                <a:latin typeface="华文楷体" panose="02010600040101010101" pitchFamily="2" charset="-122"/>
                <a:ea typeface="华文楷体" panose="02010600040101010101" pitchFamily="2" charset="-122"/>
              </a:rPr>
              <a:t>制衰退也与标准化生产与服务方式密切相关。发展现代学徒制要与产业模式结合起来。</a:t>
            </a:r>
            <a:endParaRPr lang="en-US" altLang="zh-CN" dirty="0" smtClean="0">
              <a:latin typeface="华文楷体" panose="02010600040101010101" pitchFamily="2" charset="-122"/>
              <a:ea typeface="华文楷体" panose="02010600040101010101" pitchFamily="2" charset="-122"/>
            </a:endParaRPr>
          </a:p>
          <a:p>
            <a:pPr marL="0" indent="0">
              <a:buNone/>
            </a:pPr>
            <a:endParaRPr lang="en-US" altLang="zh-CN" dirty="0">
              <a:latin typeface="华文楷体" panose="02010600040101010101" pitchFamily="2" charset="-122"/>
              <a:ea typeface="华文楷体" panose="02010600040101010101" pitchFamily="2" charset="-122"/>
            </a:endParaRPr>
          </a:p>
          <a:p>
            <a:pPr marL="0" indent="0">
              <a:buNone/>
            </a:pPr>
            <a:endParaRPr lang="en-US" altLang="zh-CN" dirty="0" smtClean="0">
              <a:latin typeface="华文楷体" panose="02010600040101010101" pitchFamily="2" charset="-122"/>
              <a:ea typeface="华文楷体" panose="02010600040101010101" pitchFamily="2" charset="-122"/>
            </a:endParaRPr>
          </a:p>
          <a:p>
            <a:pPr marL="0" indent="0">
              <a:buNone/>
            </a:pPr>
            <a:endParaRPr lang="en-US" altLang="zh-CN" dirty="0">
              <a:latin typeface="华文楷体" panose="02010600040101010101" pitchFamily="2" charset="-122"/>
              <a:ea typeface="华文楷体" panose="02010600040101010101" pitchFamily="2" charset="-122"/>
            </a:endParaRPr>
          </a:p>
          <a:p>
            <a:pPr marL="0" indent="0">
              <a:buNone/>
            </a:pPr>
            <a:endParaRPr lang="en-US" altLang="zh-CN" dirty="0" smtClean="0">
              <a:latin typeface="华文楷体" panose="02010600040101010101" pitchFamily="2" charset="-122"/>
              <a:ea typeface="华文楷体" panose="02010600040101010101" pitchFamily="2" charset="-122"/>
            </a:endParaRPr>
          </a:p>
          <a:p>
            <a:pPr marL="0" indent="0">
              <a:buNone/>
            </a:pPr>
            <a:endParaRPr lang="en-US" altLang="zh-CN" dirty="0">
              <a:latin typeface="华文楷体" panose="02010600040101010101" pitchFamily="2" charset="-122"/>
              <a:ea typeface="华文楷体" panose="02010600040101010101" pitchFamily="2" charset="-122"/>
            </a:endParaRPr>
          </a:p>
          <a:p>
            <a:pPr marL="0" indent="0">
              <a:buNone/>
            </a:pPr>
            <a:endParaRPr lang="en-US" altLang="zh-CN" dirty="0">
              <a:latin typeface="华文楷体" panose="02010600040101010101" pitchFamily="2" charset="-122"/>
              <a:ea typeface="华文楷体" panose="02010600040101010101" pitchFamily="2" charset="-122"/>
            </a:endParaRPr>
          </a:p>
          <a:p>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202741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2758" y="14685"/>
            <a:ext cx="8229600" cy="1143000"/>
          </a:xfrm>
        </p:spPr>
        <p:txBody>
          <a:bodyPr/>
          <a:lstStyle/>
          <a:p>
            <a:r>
              <a:rPr lang="zh-CN" altLang="en-US" dirty="0" smtClean="0">
                <a:latin typeface="黑体" panose="02010609060101010101" pitchFamily="49" charset="-122"/>
                <a:ea typeface="黑体" panose="02010609060101010101" pitchFamily="49" charset="-122"/>
              </a:rPr>
              <a:t>现代学徒制的模式</a:t>
            </a:r>
            <a:endParaRPr lang="zh-CN" altLang="en-US"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p:txBody>
          <a:bodyPr/>
          <a:lstStyle/>
          <a:p>
            <a:endParaRPr lang="zh-CN" altLang="en-US" dirty="0"/>
          </a:p>
        </p:txBody>
      </p:sp>
      <p:sp>
        <p:nvSpPr>
          <p:cNvPr id="4" name="文本框 3"/>
          <p:cNvSpPr txBox="1"/>
          <p:nvPr/>
        </p:nvSpPr>
        <p:spPr>
          <a:xfrm>
            <a:off x="913498" y="948690"/>
            <a:ext cx="2376264" cy="5632311"/>
          </a:xfrm>
          <a:prstGeom prst="rect">
            <a:avLst/>
          </a:prstGeom>
          <a:noFill/>
          <a:ln w="28575">
            <a:solidFill>
              <a:schemeClr val="tx1"/>
            </a:solidFill>
          </a:ln>
        </p:spPr>
        <p:txBody>
          <a:bodyPr wrap="square" rtlCol="0">
            <a:spAutoFit/>
          </a:bodyPr>
          <a:lstStyle/>
          <a:p>
            <a:r>
              <a:rPr lang="zh-CN" altLang="en-US" sz="2400" dirty="0" smtClean="0">
                <a:latin typeface="黑体" panose="02010609060101010101" pitchFamily="49" charset="-122"/>
                <a:ea typeface="黑体" panose="02010609060101010101" pitchFamily="49" charset="-122"/>
              </a:rPr>
              <a:t>学徒培养序列</a:t>
            </a:r>
            <a:endParaRPr lang="en-US" altLang="zh-CN" sz="2400" dirty="0" smtClean="0">
              <a:latin typeface="黑体" panose="02010609060101010101" pitchFamily="49" charset="-122"/>
              <a:ea typeface="黑体" panose="02010609060101010101" pitchFamily="49" charset="-122"/>
            </a:endParaRPr>
          </a:p>
          <a:p>
            <a:endParaRPr lang="en-US" altLang="zh-CN" sz="2400" dirty="0" smtClean="0">
              <a:latin typeface="黑体" panose="02010609060101010101" pitchFamily="49" charset="-122"/>
              <a:ea typeface="黑体" panose="02010609060101010101" pitchFamily="49"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实现技术创新的学徒培养</a:t>
            </a:r>
            <a:endParaRPr lang="en-US" altLang="zh-CN" sz="2400" dirty="0">
              <a:latin typeface="华文楷体" panose="02010600040101010101" pitchFamily="2" charset="-122"/>
              <a:ea typeface="华文楷体" panose="02010600040101010101" pitchFamily="2" charset="-122"/>
            </a:endParaRPr>
          </a:p>
          <a:p>
            <a:endParaRPr lang="en-US" altLang="zh-CN" sz="2400" dirty="0">
              <a:latin typeface="华文楷体" panose="02010600040101010101" pitchFamily="2" charset="-122"/>
              <a:ea typeface="华文楷体" panose="02010600040101010101" pitchFamily="2"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获得技术精湛的技术工人的学徒培养</a:t>
            </a:r>
            <a:endParaRPr lang="en-US" altLang="zh-CN" sz="2400" dirty="0">
              <a:latin typeface="华文楷体" panose="02010600040101010101" pitchFamily="2" charset="-122"/>
              <a:ea typeface="华文楷体" panose="02010600040101010101" pitchFamily="2"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促进社会青年就业的学徒培养</a:t>
            </a:r>
            <a:endParaRPr lang="en-US" altLang="zh-CN" sz="2400" dirty="0" smtClean="0">
              <a:latin typeface="华文楷体" panose="02010600040101010101" pitchFamily="2" charset="-122"/>
              <a:ea typeface="华文楷体" panose="02010600040101010101" pitchFamily="2"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民间学徒制</a:t>
            </a:r>
            <a:endParaRPr lang="zh-CN" altLang="en-US" dirty="0"/>
          </a:p>
        </p:txBody>
      </p:sp>
      <p:sp>
        <p:nvSpPr>
          <p:cNvPr id="5" name="文本框 4"/>
          <p:cNvSpPr txBox="1"/>
          <p:nvPr/>
        </p:nvSpPr>
        <p:spPr>
          <a:xfrm>
            <a:off x="5222760" y="1421629"/>
            <a:ext cx="2376264" cy="4062651"/>
          </a:xfrm>
          <a:prstGeom prst="rect">
            <a:avLst/>
          </a:prstGeom>
          <a:noFill/>
          <a:ln w="28575">
            <a:solidFill>
              <a:schemeClr val="tx1"/>
            </a:solidFill>
          </a:ln>
        </p:spPr>
        <p:txBody>
          <a:bodyPr wrap="square" rtlCol="0">
            <a:spAutoFit/>
          </a:bodyPr>
          <a:lstStyle/>
          <a:p>
            <a:r>
              <a:rPr lang="zh-CN" altLang="en-US" sz="2400" b="1" dirty="0" smtClean="0">
                <a:latin typeface="黑体" panose="02010609060101010101" pitchFamily="49" charset="-122"/>
                <a:ea typeface="黑体" panose="02010609060101010101" pitchFamily="49" charset="-122"/>
              </a:rPr>
              <a:t>学校培养序列</a:t>
            </a:r>
            <a:endParaRPr lang="en-US" altLang="zh-CN" sz="2400" b="1" dirty="0" smtClean="0">
              <a:latin typeface="黑体" panose="02010609060101010101" pitchFamily="49" charset="-122"/>
              <a:ea typeface="黑体" panose="02010609060101010101" pitchFamily="49"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技术应用型本科教育</a:t>
            </a:r>
            <a:endParaRPr lang="en-US" altLang="zh-CN" sz="2400" dirty="0" smtClean="0">
              <a:latin typeface="华文楷体" panose="02010600040101010101" pitchFamily="2" charset="-122"/>
              <a:ea typeface="华文楷体" panose="02010600040101010101" pitchFamily="2" charset="-122"/>
            </a:endParaRPr>
          </a:p>
          <a:p>
            <a:endParaRPr lang="en-US" altLang="zh-CN" sz="2400" dirty="0">
              <a:latin typeface="华文楷体" panose="02010600040101010101" pitchFamily="2" charset="-122"/>
              <a:ea typeface="华文楷体" panose="02010600040101010101" pitchFamily="2"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专科高职教育</a:t>
            </a:r>
            <a:endParaRPr lang="en-US" altLang="zh-CN" sz="2400" dirty="0" smtClean="0">
              <a:latin typeface="华文楷体" panose="02010600040101010101" pitchFamily="2" charset="-122"/>
              <a:ea typeface="华文楷体" panose="02010600040101010101" pitchFamily="2" charset="-122"/>
            </a:endParaRPr>
          </a:p>
          <a:p>
            <a:endParaRPr lang="en-US" altLang="zh-CN" sz="2400" dirty="0">
              <a:latin typeface="华文楷体" panose="02010600040101010101" pitchFamily="2" charset="-122"/>
              <a:ea typeface="华文楷体" panose="02010600040101010101" pitchFamily="2"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中等职业教育</a:t>
            </a:r>
            <a:endParaRPr lang="en-US" altLang="zh-CN" sz="2400" dirty="0" smtClean="0">
              <a:latin typeface="华文楷体" panose="02010600040101010101" pitchFamily="2" charset="-122"/>
              <a:ea typeface="华文楷体" panose="02010600040101010101" pitchFamily="2" charset="-122"/>
            </a:endParaRPr>
          </a:p>
          <a:p>
            <a:endParaRPr lang="zh-CN" altLang="en-US" dirty="0"/>
          </a:p>
        </p:txBody>
      </p:sp>
      <p:cxnSp>
        <p:nvCxnSpPr>
          <p:cNvPr id="7" name="直接连接符 6"/>
          <p:cNvCxnSpPr/>
          <p:nvPr/>
        </p:nvCxnSpPr>
        <p:spPr>
          <a:xfrm>
            <a:off x="906019" y="3356992"/>
            <a:ext cx="23762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13498" y="4653136"/>
            <a:ext cx="23762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a:stretch>
            <a:fillRect/>
          </a:stretch>
        </p:blipFill>
        <p:spPr>
          <a:xfrm>
            <a:off x="899592" y="1844824"/>
            <a:ext cx="2383743" cy="12193"/>
          </a:xfrm>
          <a:prstGeom prst="rect">
            <a:avLst/>
          </a:prstGeom>
        </p:spPr>
      </p:pic>
      <p:cxnSp>
        <p:nvCxnSpPr>
          <p:cNvPr id="10" name="直接连接符 9"/>
          <p:cNvCxnSpPr/>
          <p:nvPr/>
        </p:nvCxnSpPr>
        <p:spPr>
          <a:xfrm>
            <a:off x="5220072" y="4005064"/>
            <a:ext cx="23762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222760" y="2943982"/>
            <a:ext cx="23762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左右箭头 11"/>
          <p:cNvSpPr/>
          <p:nvPr/>
        </p:nvSpPr>
        <p:spPr>
          <a:xfrm>
            <a:off x="3282283" y="2968323"/>
            <a:ext cx="1934050" cy="484632"/>
          </a:xfrm>
          <a:prstGeom prst="lef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5220072" y="2060848"/>
            <a:ext cx="23762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13498" y="5733256"/>
            <a:ext cx="23762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9229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457200" y="908720"/>
            <a:ext cx="8229600" cy="5217443"/>
          </a:xfrm>
        </p:spPr>
        <p:txBody>
          <a:bodyPr/>
          <a:lstStyle/>
          <a:p>
            <a:pPr marL="0" indent="0" algn="ctr">
              <a:buNone/>
            </a:pPr>
            <a:r>
              <a:rPr lang="en-US" altLang="zh-CN" dirty="0" smtClean="0">
                <a:latin typeface="楷体_GB2312" pitchFamily="49" charset="-122"/>
                <a:ea typeface="楷体_GB2312" pitchFamily="49" charset="-122"/>
              </a:rPr>
              <a:t>(</a:t>
            </a:r>
            <a:r>
              <a:rPr lang="zh-CN" altLang="en-US" dirty="0">
                <a:latin typeface="楷体_GB2312" pitchFamily="49" charset="-122"/>
                <a:ea typeface="楷体_GB2312" pitchFamily="49" charset="-122"/>
              </a:rPr>
              <a:t>二</a:t>
            </a:r>
            <a:r>
              <a:rPr lang="zh-CN" altLang="en-US" dirty="0" smtClean="0">
                <a:latin typeface="楷体_GB2312" pitchFamily="49" charset="-122"/>
                <a:ea typeface="楷体_GB2312" pitchFamily="49" charset="-122"/>
              </a:rPr>
              <a:t>）现代学徒制的</a:t>
            </a:r>
            <a:r>
              <a:rPr lang="zh-CN" altLang="en-US" dirty="0">
                <a:latin typeface="楷体_GB2312" pitchFamily="49" charset="-122"/>
                <a:ea typeface="楷体_GB2312" pitchFamily="49" charset="-122"/>
              </a:rPr>
              <a:t>本质</a:t>
            </a:r>
            <a:endParaRPr lang="en-US" altLang="zh-CN" dirty="0" smtClean="0">
              <a:latin typeface="楷体_GB2312" pitchFamily="49" charset="-122"/>
              <a:ea typeface="楷体_GB2312" pitchFamily="49" charset="-122"/>
            </a:endParaRPr>
          </a:p>
          <a:p>
            <a:endParaRPr lang="en-US" altLang="zh-CN" dirty="0" smtClean="0">
              <a:latin typeface="楷体_GB2312" pitchFamily="49" charset="-122"/>
              <a:ea typeface="楷体_GB2312" pitchFamily="49" charset="-122"/>
            </a:endParaRPr>
          </a:p>
          <a:p>
            <a:r>
              <a:rPr lang="zh-CN" altLang="en-US" dirty="0">
                <a:latin typeface="楷体_GB2312" pitchFamily="49" charset="-122"/>
                <a:ea typeface="楷体_GB2312" pitchFamily="49" charset="-122"/>
              </a:rPr>
              <a:t>基于稳固的师徒</a:t>
            </a:r>
            <a:r>
              <a:rPr lang="zh-CN" altLang="en-US" dirty="0" smtClean="0">
                <a:latin typeface="楷体_GB2312" pitchFamily="49" charset="-122"/>
                <a:ea typeface="楷体_GB2312" pitchFamily="49" charset="-122"/>
              </a:rPr>
              <a:t>关系的技能学习方式。</a:t>
            </a:r>
            <a:endParaRPr lang="en-US" altLang="zh-CN" dirty="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现代</a:t>
            </a:r>
            <a:r>
              <a:rPr lang="zh-CN" altLang="en-US" dirty="0">
                <a:latin typeface="楷体_GB2312" pitchFamily="49" charset="-122"/>
                <a:ea typeface="楷体_GB2312" pitchFamily="49" charset="-122"/>
              </a:rPr>
              <a:t>工业</a:t>
            </a:r>
            <a:r>
              <a:rPr lang="zh-CN" altLang="en-US" dirty="0" smtClean="0">
                <a:latin typeface="楷体_GB2312" pitchFamily="49" charset="-122"/>
                <a:ea typeface="楷体_GB2312" pitchFamily="49" charset="-122"/>
              </a:rPr>
              <a:t>与</a:t>
            </a:r>
            <a:r>
              <a:rPr lang="zh-CN" altLang="en-US" dirty="0" smtClean="0">
                <a:latin typeface="楷体_GB2312" pitchFamily="49" charset="-122"/>
                <a:ea typeface="楷体_GB2312" pitchFamily="49" charset="-122"/>
              </a:rPr>
              <a:t>服务业中的学徒制。</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新型师徒学习方式与学校职业教育相结合的人才培养模式</a:t>
            </a:r>
            <a:r>
              <a:rPr lang="zh-CN" altLang="zh-CN" dirty="0" smtClean="0">
                <a:latin typeface="楷体_GB2312" pitchFamily="49" charset="-122"/>
                <a:ea typeface="楷体_GB2312" pitchFamily="49" charset="-122"/>
              </a:rPr>
              <a:t>。</a:t>
            </a:r>
            <a:endParaRPr lang="en-US" altLang="zh-CN" dirty="0" smtClean="0">
              <a:latin typeface="楷体_GB2312" pitchFamily="49" charset="-122"/>
              <a:ea typeface="楷体_GB2312" pitchFamily="49" charset="-122"/>
            </a:endParaRPr>
          </a:p>
          <a:p>
            <a:r>
              <a:rPr lang="zh-CN" altLang="en-US" dirty="0">
                <a:latin typeface="楷体_GB2312" pitchFamily="49" charset="-122"/>
                <a:ea typeface="楷体_GB2312" pitchFamily="49" charset="-122"/>
              </a:rPr>
              <a:t>一</a:t>
            </a:r>
            <a:r>
              <a:rPr lang="zh-CN" altLang="en-US" dirty="0" smtClean="0">
                <a:latin typeface="楷体_GB2312" pitchFamily="49" charset="-122"/>
                <a:ea typeface="楷体_GB2312" pitchFamily="49" charset="-122"/>
              </a:rPr>
              <a:t>种基于现代职业教育的人才培养制度</a:t>
            </a:r>
            <a:r>
              <a:rPr lang="zh-CN" altLang="zh-CN" dirty="0" smtClean="0">
                <a:latin typeface="楷体_GB2312" pitchFamily="49" charset="-122"/>
                <a:ea typeface="楷体_GB2312" pitchFamily="49" charset="-122"/>
              </a:rPr>
              <a:t>。</a:t>
            </a:r>
            <a:endParaRPr lang="zh-CN" altLang="en-US" dirty="0">
              <a:latin typeface="楷体_GB2312" pitchFamily="49" charset="-122"/>
              <a:ea typeface="楷体_GB2312" pitchFamily="49" charset="-122"/>
            </a:endParaRPr>
          </a:p>
        </p:txBody>
      </p:sp>
    </p:spTree>
    <p:extLst>
      <p:ext uri="{BB962C8B-B14F-4D97-AF65-F5344CB8AC3E}">
        <p14:creationId xmlns:p14="http://schemas.microsoft.com/office/powerpoint/2010/main" val="41779506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smtClean="0">
                <a:solidFill>
                  <a:schemeClr val="tx1"/>
                </a:solidFill>
                <a:latin typeface="华文楷体" panose="02010600040101010101" pitchFamily="2" charset="-122"/>
                <a:ea typeface="华文楷体" panose="02010600040101010101" pitchFamily="2" charset="-122"/>
                <a:cs typeface="+mn-cs"/>
              </a:rPr>
              <a:t>（三）</a:t>
            </a:r>
            <a:r>
              <a:rPr lang="zh-CN" altLang="en-US" sz="3200" dirty="0">
                <a:solidFill>
                  <a:schemeClr val="tx1"/>
                </a:solidFill>
                <a:latin typeface="华文楷体" panose="02010600040101010101" pitchFamily="2" charset="-122"/>
                <a:ea typeface="华文楷体" panose="02010600040101010101" pitchFamily="2" charset="-122"/>
                <a:cs typeface="+mn-cs"/>
              </a:rPr>
              <a:t>我国发展现代学徒</a:t>
            </a:r>
            <a:r>
              <a:rPr lang="zh-CN" altLang="en-US" sz="3200" dirty="0" smtClean="0">
                <a:solidFill>
                  <a:schemeClr val="tx1"/>
                </a:solidFill>
                <a:latin typeface="华文楷体" panose="02010600040101010101" pitchFamily="2" charset="-122"/>
                <a:ea typeface="华文楷体" panose="02010600040101010101" pitchFamily="2" charset="-122"/>
                <a:cs typeface="+mn-cs"/>
              </a:rPr>
              <a:t>制面临的问题</a:t>
            </a:r>
            <a:endParaRPr lang="zh-CN" altLang="en-US" sz="3200" dirty="0">
              <a:solidFill>
                <a:schemeClr val="tx1"/>
              </a:solidFill>
              <a:latin typeface="华文楷体" panose="02010600040101010101" pitchFamily="2" charset="-122"/>
              <a:ea typeface="华文楷体" panose="02010600040101010101" pitchFamily="2" charset="-122"/>
              <a:cs typeface="+mn-cs"/>
            </a:endParaRPr>
          </a:p>
        </p:txBody>
      </p:sp>
      <p:sp>
        <p:nvSpPr>
          <p:cNvPr id="3" name="内容占位符 2"/>
          <p:cNvSpPr>
            <a:spLocks noGrp="1"/>
          </p:cNvSpPr>
          <p:nvPr>
            <p:ph idx="1"/>
          </p:nvPr>
        </p:nvSpPr>
        <p:spPr/>
        <p:txBody>
          <a:bodyPr/>
          <a:lstStyle/>
          <a:p>
            <a:pPr marL="0" indent="0">
              <a:buNone/>
            </a:pPr>
            <a:r>
              <a:rPr lang="en-US" altLang="zh-CN" dirty="0" smtClean="0">
                <a:latin typeface="华文楷体" panose="02010600040101010101" pitchFamily="2" charset="-122"/>
                <a:ea typeface="华文楷体" panose="02010600040101010101" pitchFamily="2" charset="-122"/>
              </a:rPr>
              <a:t>1.</a:t>
            </a:r>
            <a:r>
              <a:rPr lang="zh-CN" altLang="en-US" dirty="0" smtClean="0">
                <a:latin typeface="华文楷体" panose="02010600040101010101" pitchFamily="2" charset="-122"/>
                <a:ea typeface="华文楷体" panose="02010600040101010101" pitchFamily="2" charset="-122"/>
              </a:rPr>
              <a:t>企业基础</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企业愿意承担学徒系统训练的职责吗？企业有专门的学徒训练设施吗？</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企业有完善的师傅制度吗？师傅愿意训练学徒吗？</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学徒愿意持续地提升技能水平嘛？</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603784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zh-CN" dirty="0" smtClean="0">
                <a:latin typeface="楷体_GB2312" pitchFamily="49" charset="-122"/>
                <a:ea typeface="楷体_GB2312" pitchFamily="49" charset="-122"/>
              </a:rPr>
              <a:t>职业院校的课堂教学问题非常突出</a:t>
            </a:r>
            <a:r>
              <a:rPr lang="zh-CN" altLang="en-US" dirty="0" smtClean="0">
                <a:latin typeface="楷体_GB2312" pitchFamily="49" charset="-122"/>
                <a:ea typeface="楷体_GB2312" pitchFamily="49" charset="-122"/>
                <a:sym typeface="Wingdings" pitchFamily="2" charset="2"/>
              </a:rPr>
              <a:t>（</a:t>
            </a:r>
            <a:r>
              <a:rPr lang="en-US" altLang="zh-CN" dirty="0" smtClean="0">
                <a:latin typeface="楷体_GB2312" pitchFamily="49" charset="-122"/>
                <a:ea typeface="楷体_GB2312" pitchFamily="49" charset="-122"/>
                <a:sym typeface="Wingdings" pitchFamily="2" charset="2"/>
              </a:rPr>
              <a:t>1</a:t>
            </a:r>
            <a:r>
              <a:rPr lang="zh-CN" altLang="en-US" dirty="0" smtClean="0">
                <a:latin typeface="楷体_GB2312" pitchFamily="49" charset="-122"/>
                <a:ea typeface="楷体_GB2312" pitchFamily="49" charset="-122"/>
                <a:sym typeface="Wingdings" pitchFamily="2" charset="2"/>
              </a:rPr>
              <a:t>）</a:t>
            </a:r>
            <a:r>
              <a:rPr lang="zh-CN" altLang="zh-CN" dirty="0" smtClean="0">
                <a:latin typeface="楷体_GB2312" pitchFamily="49" charset="-122"/>
                <a:ea typeface="楷体_GB2312" pitchFamily="49" charset="-122"/>
              </a:rPr>
              <a:t>落后一些的地区，有些职业院校的课堂教学连基本规范也没有，课堂教学质量完全失控；</a:t>
            </a: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2</a:t>
            </a:r>
            <a:r>
              <a:rPr lang="zh-CN" altLang="en-US" dirty="0" smtClean="0">
                <a:latin typeface="楷体_GB2312" pitchFamily="49" charset="-122"/>
                <a:ea typeface="楷体_GB2312" pitchFamily="49" charset="-122"/>
              </a:rPr>
              <a:t>）</a:t>
            </a:r>
            <a:r>
              <a:rPr lang="zh-CN" altLang="zh-CN" dirty="0" smtClean="0">
                <a:latin typeface="楷体_GB2312" pitchFamily="49" charset="-122"/>
                <a:ea typeface="楷体_GB2312" pitchFamily="49" charset="-122"/>
              </a:rPr>
              <a:t>成熟一些的地区，职业院校对课堂教学有基本要求，但多数教师的教学能力难以达到基本要求，课堂教学总体上处于一种规范但质量低下的状态；</a:t>
            </a: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a:t>
            </a:r>
            <a:r>
              <a:rPr lang="zh-CN" altLang="zh-CN" dirty="0" smtClean="0">
                <a:latin typeface="楷体_GB2312" pitchFamily="49" charset="-122"/>
                <a:ea typeface="楷体_GB2312" pitchFamily="49" charset="-122"/>
              </a:rPr>
              <a:t>成熟的地区，课堂教学秩序较为规范，且具备初步的质量水准，有些课甚至较为出色，但和普通教育相比仍然有相当大的差距。</a:t>
            </a:r>
          </a:p>
          <a:p>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57200" y="1268760"/>
            <a:ext cx="8229600" cy="4857403"/>
          </a:xfrm>
        </p:spPr>
        <p:txBody>
          <a:bodyPr/>
          <a:lstStyle/>
          <a:p>
            <a:r>
              <a:rPr lang="zh-CN" altLang="en-US" dirty="0" smtClean="0">
                <a:latin typeface="华文楷体" panose="02010600040101010101" pitchFamily="2" charset="-122"/>
                <a:ea typeface="华文楷体" panose="02010600040101010101" pitchFamily="2" charset="-122"/>
              </a:rPr>
              <a:t>在国有企业，或是大型的私营企业建立学徒训练中心，把这些企业作为推动现代学徒制的突破口。</a:t>
            </a:r>
            <a:endParaRPr lang="en-US" altLang="zh-CN" dirty="0" smtClean="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0294690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075240" cy="922114"/>
          </a:xfrm>
        </p:spPr>
        <p:txBody>
          <a:bodyPr/>
          <a:lstStyle/>
          <a:p>
            <a:endParaRPr lang="zh-CN" altLang="en-US" dirty="0"/>
          </a:p>
        </p:txBody>
      </p:sp>
      <p:sp>
        <p:nvSpPr>
          <p:cNvPr id="3" name="内容占位符 2"/>
          <p:cNvSpPr>
            <a:spLocks noGrp="1"/>
          </p:cNvSpPr>
          <p:nvPr>
            <p:ph idx="1"/>
          </p:nvPr>
        </p:nvSpPr>
        <p:spPr>
          <a:xfrm>
            <a:off x="457200" y="764704"/>
            <a:ext cx="8435280" cy="5361459"/>
          </a:xfrm>
        </p:spPr>
        <p:txBody>
          <a:bodyPr/>
          <a:lstStyle/>
          <a:p>
            <a:pPr marL="0" indent="0">
              <a:buNone/>
            </a:pPr>
            <a:r>
              <a:rPr lang="en-US" altLang="zh-CN" dirty="0" smtClean="0">
                <a:latin typeface="华文楷体" panose="02010600040101010101" pitchFamily="2" charset="-122"/>
                <a:ea typeface="华文楷体" panose="02010600040101010101" pitchFamily="2" charset="-122"/>
              </a:rPr>
              <a:t>2.</a:t>
            </a:r>
            <a:r>
              <a:rPr lang="zh-CN" altLang="en-US" dirty="0" smtClean="0">
                <a:latin typeface="华文楷体" panose="02010600040101010101" pitchFamily="2" charset="-122"/>
                <a:ea typeface="华文楷体" panose="02010600040101010101" pitchFamily="2" charset="-122"/>
              </a:rPr>
              <a:t>课程基础</a:t>
            </a:r>
            <a:endParaRPr lang="en-US" altLang="zh-CN" dirty="0" smtClean="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现代学徒制最大的难点在于，如何让学徒在师傅的指导下长期、系统地进行技术技能的学习。</a:t>
            </a:r>
            <a:endParaRPr lang="en-US" altLang="zh-CN"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没有明确的教学标准，学徒训练的质量就没有保障，学徒容易沦为廉价劳动力。</a:t>
            </a:r>
            <a:endParaRPr lang="en-US" altLang="zh-CN"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没有明确的教学标准，政府向企业购买学徒训练服务也没有依据。</a:t>
            </a:r>
            <a:endParaRPr lang="en-US" altLang="zh-CN" dirty="0">
              <a:latin typeface="华文楷体" panose="02010600040101010101" pitchFamily="2" charset="-122"/>
              <a:ea typeface="华文楷体" panose="02010600040101010101" pitchFamily="2" charset="-122"/>
            </a:endParaRPr>
          </a:p>
          <a:p>
            <a:pPr marL="0" indent="0">
              <a:buNone/>
            </a:pPr>
            <a:endParaRPr lang="en-US" altLang="zh-CN" dirty="0">
              <a:latin typeface="华文楷体" panose="02010600040101010101" pitchFamily="2" charset="-122"/>
              <a:ea typeface="华文楷体" panose="02010600040101010101" pitchFamily="2" charset="-122"/>
            </a:endParaRPr>
          </a:p>
          <a:p>
            <a:pPr marL="0" indent="0">
              <a:buNone/>
            </a:pP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3974654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smtClean="0">
                <a:latin typeface="华文楷体" panose="02010600040101010101" pitchFamily="2" charset="-122"/>
                <a:ea typeface="华文楷体" panose="02010600040101010101" pitchFamily="2" charset="-122"/>
              </a:rPr>
              <a:t>3.</a:t>
            </a:r>
            <a:r>
              <a:rPr lang="zh-CN" altLang="en-US" dirty="0" smtClean="0">
                <a:latin typeface="华文楷体" panose="02010600040101010101" pitchFamily="2" charset="-122"/>
                <a:ea typeface="华文楷体" panose="02010600040101010101" pitchFamily="2" charset="-122"/>
              </a:rPr>
              <a:t>学校办学基础</a:t>
            </a:r>
            <a:endParaRPr lang="en-US" altLang="zh-CN" dirty="0" smtClean="0">
              <a:latin typeface="华文楷体" panose="02010600040101010101" pitchFamily="2" charset="-122"/>
              <a:ea typeface="华文楷体" panose="02010600040101010101" pitchFamily="2" charset="-122"/>
            </a:endParaRPr>
          </a:p>
          <a:p>
            <a:pPr marL="0" indent="0">
              <a:buNone/>
            </a:pPr>
            <a:endParaRPr lang="en-US" altLang="zh-CN" dirty="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职业院校弹性化的教学管理模式；</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教师的实践能力以及对企业工作过程的深入了解；</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学徒的生涯发展空间设计。</a:t>
            </a:r>
            <a:endParaRPr lang="en-US" altLang="zh-CN" dirty="0" smtClean="0">
              <a:latin typeface="华文楷体" panose="02010600040101010101" pitchFamily="2" charset="-122"/>
              <a:ea typeface="华文楷体" panose="02010600040101010101" pitchFamily="2" charset="-122"/>
            </a:endParaRPr>
          </a:p>
          <a:p>
            <a:endParaRPr lang="en-US" altLang="zh-CN" dirty="0" smtClean="0">
              <a:latin typeface="华文楷体" panose="02010600040101010101" pitchFamily="2" charset="-122"/>
              <a:ea typeface="华文楷体" panose="02010600040101010101" pitchFamily="2" charset="-122"/>
            </a:endParaRPr>
          </a:p>
          <a:p>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3663934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dirty="0" smtClean="0">
                <a:latin typeface="华文楷体" panose="02010600040101010101" pitchFamily="2" charset="-122"/>
                <a:ea typeface="华文楷体" panose="02010600040101010101" pitchFamily="2" charset="-122"/>
              </a:rPr>
              <a:t>职业院校层面要研究的问题：</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如何选择专业</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如何选择企业</a:t>
            </a:r>
            <a:endParaRPr lang="en-US" altLang="zh-CN" dirty="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如何建设稳定、高质量的师傅队伍</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资金支持从何而来</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如何构建学徒培养标准并进行质量监控</a:t>
            </a:r>
            <a:endParaRPr lang="en-US" altLang="zh-CN" dirty="0" smtClean="0">
              <a:latin typeface="华文楷体" panose="02010600040101010101" pitchFamily="2" charset="-122"/>
              <a:ea typeface="华文楷体" panose="02010600040101010101" pitchFamily="2" charset="-122"/>
            </a:endParaRPr>
          </a:p>
          <a:p>
            <a:endParaRPr lang="en-US" altLang="zh-CN" dirty="0" smtClean="0">
              <a:latin typeface="华文楷体" panose="02010600040101010101" pitchFamily="2" charset="-122"/>
              <a:ea typeface="华文楷体" panose="02010600040101010101" pitchFamily="2" charset="-122"/>
            </a:endParaRPr>
          </a:p>
          <a:p>
            <a:endParaRPr lang="en-US" altLang="zh-CN" dirty="0" smtClean="0">
              <a:latin typeface="华文楷体" panose="02010600040101010101" pitchFamily="2" charset="-122"/>
              <a:ea typeface="华文楷体" panose="02010600040101010101" pitchFamily="2" charset="-122"/>
            </a:endParaRPr>
          </a:p>
          <a:p>
            <a:endParaRPr lang="en-US" altLang="zh-CN" dirty="0" smtClean="0">
              <a:latin typeface="华文楷体" panose="02010600040101010101" pitchFamily="2" charset="-122"/>
              <a:ea typeface="华文楷体" panose="02010600040101010101" pitchFamily="2" charset="-122"/>
            </a:endParaRPr>
          </a:p>
          <a:p>
            <a:endParaRPr lang="zh-CN" altLang="en-US" dirty="0"/>
          </a:p>
        </p:txBody>
      </p:sp>
    </p:spTree>
    <p:extLst>
      <p:ext uri="{BB962C8B-B14F-4D97-AF65-F5344CB8AC3E}">
        <p14:creationId xmlns:p14="http://schemas.microsoft.com/office/powerpoint/2010/main" val="28643232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sz="9600" smtClean="0">
                <a:latin typeface="华文楷体" pitchFamily="2" charset="-122"/>
                <a:ea typeface="华文楷体" pitchFamily="2" charset="-122"/>
              </a:rPr>
              <a:t>　谢    谢</a:t>
            </a:r>
            <a:endParaRPr lang="zh-CN" altLang="en-US" sz="9600" dirty="0">
              <a:latin typeface="华文楷体" pitchFamily="2" charset="-122"/>
              <a:ea typeface="华文楷体" pitchFamily="2" charset="-122"/>
            </a:endParaRPr>
          </a:p>
        </p:txBody>
      </p:sp>
      <p:pic>
        <p:nvPicPr>
          <p:cNvPr id="4" name="Picture 2" descr="D:\讲课\全套LOGO PNG110402\P201B1.png"/>
          <p:cNvPicPr>
            <a:picLocks noChangeAspect="1" noChangeArrowheads="1"/>
          </p:cNvPicPr>
          <p:nvPr/>
        </p:nvPicPr>
        <p:blipFill>
          <a:blip r:embed="rId2" cstate="print"/>
          <a:srcRect/>
          <a:stretch>
            <a:fillRect/>
          </a:stretch>
        </p:blipFill>
        <p:spPr bwMode="auto">
          <a:xfrm>
            <a:off x="6444208" y="3861048"/>
            <a:ext cx="1800200" cy="1659596"/>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zh-CN" dirty="0" smtClean="0">
                <a:latin typeface="楷体_GB2312" pitchFamily="49" charset="-122"/>
                <a:ea typeface="楷体_GB2312" pitchFamily="49" charset="-122"/>
              </a:rPr>
              <a:t>关注课堂教学，首先不要把教学定位于微观问题而简单地下移责任。任何问题都存在宏观、中观和微观三个层面，某个问题是否应受到政策关注，不是因为我们对它所做的人为定位，而要根据该问题影响的深度和广度进行确定。</a:t>
            </a:r>
            <a:endParaRPr lang="en-US" altLang="zh-CN" dirty="0" smtClean="0">
              <a:latin typeface="楷体_GB2312" pitchFamily="49" charset="-122"/>
              <a:ea typeface="楷体_GB2312" pitchFamily="49" charset="-122"/>
            </a:endParaRPr>
          </a:p>
          <a:p>
            <a:r>
              <a:rPr lang="zh-CN" altLang="zh-CN" dirty="0" smtClean="0">
                <a:latin typeface="楷体_GB2312" pitchFamily="49" charset="-122"/>
                <a:ea typeface="楷体_GB2312" pitchFamily="49" charset="-122"/>
              </a:rPr>
              <a:t>课堂教学中，有些问题是需要由教师进行处理的，如教学方法实施的细节；有些问题是需要由职业院校进行处理的，如课堂教学规范的建立和实施，对教师课堂教学的专业性指导等；但也有些问题是需要在教育行政部门层面进行处理的，比如课堂教学质量总体要求的制订。</a:t>
            </a: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435280" cy="4525963"/>
          </a:xfrm>
        </p:spPr>
        <p:txBody>
          <a:bodyPr/>
          <a:lstStyle/>
          <a:p>
            <a:pPr marL="0" indent="0">
              <a:buNone/>
            </a:pPr>
            <a:r>
              <a:rPr lang="zh-CN" altLang="en-US" dirty="0" smtClean="0">
                <a:latin typeface="华文楷体" panose="02010600040101010101" pitchFamily="2" charset="-122"/>
                <a:ea typeface="华文楷体" panose="02010600040101010101" pitchFamily="2" charset="-122"/>
              </a:rPr>
              <a:t>基本策略：</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把课堂教学质量提升放到学校工作的中心，尽量减少学校的非教学性工作；</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建立教学质量管理基本制度与监控体系；</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基层教研活动的常态化，适度举办教学交流与竞赛活动</a:t>
            </a:r>
            <a:r>
              <a:rPr lang="zh-CN" altLang="en-US" dirty="0">
                <a:latin typeface="华文楷体" panose="02010600040101010101" pitchFamily="2" charset="-122"/>
                <a:ea typeface="华文楷体" panose="02010600040101010101" pitchFamily="2" charset="-122"/>
              </a:rPr>
              <a:t>；</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专业</a:t>
            </a:r>
            <a:r>
              <a:rPr lang="zh-CN" altLang="en-US" dirty="0">
                <a:latin typeface="华文楷体" panose="02010600040101010101" pitchFamily="2" charset="-122"/>
                <a:ea typeface="华文楷体" panose="02010600040101010101" pitchFamily="2" charset="-122"/>
              </a:rPr>
              <a:t>负责人、教研人员、督导的</a:t>
            </a:r>
            <a:r>
              <a:rPr lang="zh-CN" altLang="en-US" dirty="0" smtClean="0">
                <a:latin typeface="华文楷体" panose="02010600040101010101" pitchFamily="2" charset="-122"/>
                <a:ea typeface="华文楷体" panose="02010600040101010101" pitchFamily="2" charset="-122"/>
              </a:rPr>
              <a:t>专业化。</a:t>
            </a:r>
            <a:endParaRPr lang="en-US" altLang="zh-CN" dirty="0">
              <a:latin typeface="华文楷体" panose="02010600040101010101" pitchFamily="2" charset="-122"/>
              <a:ea typeface="华文楷体" panose="02010600040101010101" pitchFamily="2" charset="-122"/>
            </a:endParaRPr>
          </a:p>
          <a:p>
            <a:endParaRPr lang="en-US" altLang="zh-CN" dirty="0">
              <a:latin typeface="华文楷体" panose="02010600040101010101" pitchFamily="2" charset="-122"/>
              <a:ea typeface="华文楷体" panose="02010600040101010101" pitchFamily="2" charset="-122"/>
            </a:endParaRPr>
          </a:p>
          <a:p>
            <a:pPr marL="0" indent="0">
              <a:buNone/>
            </a:pP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279124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latin typeface="楷体_GB2312" pitchFamily="49" charset="-122"/>
                <a:ea typeface="楷体_GB2312" pitchFamily="49" charset="-122"/>
              </a:rPr>
              <a:t>改善课堂教学</a:t>
            </a:r>
            <a:r>
              <a:rPr lang="zh-CN" altLang="zh-CN" dirty="0" smtClean="0">
                <a:latin typeface="楷体_GB2312" pitchFamily="49" charset="-122"/>
                <a:ea typeface="楷体_GB2312" pitchFamily="49" charset="-122"/>
              </a:rPr>
              <a:t>必须深入研究学生的学习问题并予以诊断和矫正。职校生学习的根本问题往往并不在于所掌握的文化基础知识的多与少，而在于学习心理方面的缺陷。如果不对其学习心理问题进行准确判断，职校生的学习状态就很难有根本性改变。</a:t>
            </a: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latin typeface="楷体_GB2312" pitchFamily="49" charset="-122"/>
                <a:ea typeface="楷体_GB2312" pitchFamily="49" charset="-122"/>
              </a:rPr>
              <a:t>改善教学还需要</a:t>
            </a:r>
            <a:r>
              <a:rPr lang="zh-CN" altLang="zh-CN" dirty="0" smtClean="0">
                <a:latin typeface="楷体_GB2312" pitchFamily="49" charset="-122"/>
                <a:ea typeface="楷体_GB2312" pitchFamily="49" charset="-122"/>
              </a:rPr>
              <a:t>系统思维，即从影响课堂教学的基础性因素入手，才可能取得问题的根本性解决：（</a:t>
            </a:r>
            <a:r>
              <a:rPr lang="en-US" altLang="zh-CN" dirty="0" smtClean="0">
                <a:latin typeface="楷体_GB2312" pitchFamily="49" charset="-122"/>
                <a:ea typeface="楷体_GB2312" pitchFamily="49" charset="-122"/>
              </a:rPr>
              <a:t>1</a:t>
            </a:r>
            <a:r>
              <a:rPr lang="zh-CN" altLang="zh-CN" dirty="0" smtClean="0">
                <a:latin typeface="楷体_GB2312" pitchFamily="49" charset="-122"/>
                <a:ea typeface="楷体_GB2312" pitchFamily="49" charset="-122"/>
              </a:rPr>
              <a:t>）班级规模。压缩到</a:t>
            </a:r>
            <a:r>
              <a:rPr lang="en-US" altLang="zh-CN" dirty="0" smtClean="0">
                <a:latin typeface="楷体_GB2312" pitchFamily="49" charset="-122"/>
                <a:ea typeface="楷体_GB2312" pitchFamily="49" charset="-122"/>
              </a:rPr>
              <a:t>25</a:t>
            </a:r>
            <a:r>
              <a:rPr lang="zh-CN" altLang="zh-CN" dirty="0" smtClean="0">
                <a:latin typeface="楷体_GB2312" pitchFamily="49" charset="-122"/>
                <a:ea typeface="楷体_GB2312" pitchFamily="49" charset="-122"/>
              </a:rPr>
              <a:t>人以下；（</a:t>
            </a:r>
            <a:r>
              <a:rPr lang="en-US" altLang="zh-CN" dirty="0" smtClean="0">
                <a:latin typeface="楷体_GB2312" pitchFamily="49" charset="-122"/>
                <a:ea typeface="楷体_GB2312" pitchFamily="49" charset="-122"/>
              </a:rPr>
              <a:t>2</a:t>
            </a:r>
            <a:r>
              <a:rPr lang="zh-CN" altLang="zh-CN" dirty="0" smtClean="0">
                <a:latin typeface="楷体_GB2312" pitchFamily="49" charset="-122"/>
                <a:ea typeface="楷体_GB2312" pitchFamily="49" charset="-122"/>
              </a:rPr>
              <a:t>）教师待遇。职业教育教师的相对待遇存在滑坡现象，其地位正越来越边缘化，以致教师中厌教情绪比较普遍，需要引起我们的高度关注。</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274638"/>
            <a:ext cx="7818072" cy="1143000"/>
          </a:xfrm>
        </p:spPr>
        <p:txBody>
          <a:bodyPr>
            <a:normAutofit fontScale="90000"/>
          </a:bodyPr>
          <a:lstStyle/>
          <a:p>
            <a:r>
              <a:rPr lang="zh-CN" altLang="en-US" sz="4400" dirty="0">
                <a:latin typeface="黑体" panose="02010609060101010101" pitchFamily="49" charset="-122"/>
                <a:ea typeface="黑体" panose="02010609060101010101" pitchFamily="49" charset="-122"/>
              </a:rPr>
              <a:t>二、职业教育课程建设的重要问题</a:t>
            </a:r>
            <a:endParaRPr lang="zh-CN" altLang="en-US" dirty="0"/>
          </a:p>
        </p:txBody>
      </p:sp>
      <p:sp>
        <p:nvSpPr>
          <p:cNvPr id="3" name="内容占位符 2"/>
          <p:cNvSpPr>
            <a:spLocks noGrp="1"/>
          </p:cNvSpPr>
          <p:nvPr>
            <p:ph idx="1"/>
          </p:nvPr>
        </p:nvSpPr>
        <p:spPr>
          <a:xfrm>
            <a:off x="827584" y="1582848"/>
            <a:ext cx="7818072" cy="5195664"/>
          </a:xfrm>
        </p:spPr>
        <p:txBody>
          <a:bodyPr/>
          <a:lstStyle/>
          <a:p>
            <a:pPr>
              <a:buNone/>
            </a:pPr>
            <a:endParaRPr lang="en-US" altLang="zh-CN" dirty="0" smtClean="0">
              <a:latin typeface="华文仿宋" pitchFamily="2" charset="-122"/>
              <a:ea typeface="华文仿宋" pitchFamily="2" charset="-122"/>
            </a:endParaRPr>
          </a:p>
          <a:p>
            <a:pPr>
              <a:buNone/>
            </a:pPr>
            <a:endParaRPr lang="en-US" altLang="zh-CN" dirty="0">
              <a:latin typeface="华文仿宋" pitchFamily="2" charset="-122"/>
              <a:ea typeface="华文仿宋" pitchFamily="2" charset="-122"/>
            </a:endParaRPr>
          </a:p>
          <a:p>
            <a:pPr>
              <a:buNone/>
            </a:pPr>
            <a:endParaRPr lang="en-US" altLang="zh-CN" dirty="0" smtClean="0">
              <a:latin typeface="华文仿宋" pitchFamily="2" charset="-122"/>
              <a:ea typeface="华文仿宋" pitchFamily="2" charset="-122"/>
            </a:endParaRPr>
          </a:p>
          <a:p>
            <a:pPr>
              <a:buNone/>
            </a:pPr>
            <a:endParaRPr lang="zh-CN" altLang="en-US" dirty="0">
              <a:latin typeface="华文仿宋" pitchFamily="2" charset="-122"/>
              <a:ea typeface="华文仿宋" pitchFamily="2" charset="-122"/>
            </a:endParaRPr>
          </a:p>
        </p:txBody>
      </p:sp>
      <p:sp>
        <p:nvSpPr>
          <p:cNvPr id="4" name="椭圆 3"/>
          <p:cNvSpPr/>
          <p:nvPr/>
        </p:nvSpPr>
        <p:spPr>
          <a:xfrm>
            <a:off x="1758718" y="3339154"/>
            <a:ext cx="1584176" cy="1584176"/>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rPr>
              <a:t>学科课程</a:t>
            </a:r>
            <a:endParaRPr lang="zh-CN" altLang="en-US" dirty="0">
              <a:solidFill>
                <a:prstClr val="white"/>
              </a:solidFill>
            </a:endParaRPr>
          </a:p>
        </p:txBody>
      </p:sp>
      <p:sp>
        <p:nvSpPr>
          <p:cNvPr id="5" name="椭圆 4"/>
          <p:cNvSpPr/>
          <p:nvPr/>
        </p:nvSpPr>
        <p:spPr>
          <a:xfrm>
            <a:off x="4556600" y="3354722"/>
            <a:ext cx="1584176" cy="158417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rPr>
              <a:t>任务课程</a:t>
            </a:r>
            <a:endParaRPr lang="zh-CN" altLang="en-US" dirty="0">
              <a:solidFill>
                <a:prstClr val="white"/>
              </a:solidFill>
            </a:endParaRPr>
          </a:p>
        </p:txBody>
      </p:sp>
      <p:sp>
        <p:nvSpPr>
          <p:cNvPr id="6" name="椭圆 5"/>
          <p:cNvSpPr/>
          <p:nvPr/>
        </p:nvSpPr>
        <p:spPr>
          <a:xfrm>
            <a:off x="6012160" y="3314154"/>
            <a:ext cx="1584176" cy="1584176"/>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rPr>
              <a:t>项目课程</a:t>
            </a:r>
            <a:endParaRPr lang="zh-CN" altLang="en-US" dirty="0">
              <a:solidFill>
                <a:prstClr val="white"/>
              </a:solidFill>
            </a:endParaRPr>
          </a:p>
        </p:txBody>
      </p:sp>
      <p:sp>
        <p:nvSpPr>
          <p:cNvPr id="7" name="上箭头 6"/>
          <p:cNvSpPr/>
          <p:nvPr/>
        </p:nvSpPr>
        <p:spPr>
          <a:xfrm rot="5400000">
            <a:off x="3769727" y="3568613"/>
            <a:ext cx="360040" cy="122413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051720" y="5435959"/>
            <a:ext cx="5184576" cy="461665"/>
          </a:xfrm>
          <a:prstGeom prst="rect">
            <a:avLst/>
          </a:prstGeom>
          <a:noFill/>
          <a:ln>
            <a:noFill/>
          </a:ln>
        </p:spPr>
        <p:txBody>
          <a:bodyPr wrap="square" rtlCol="0">
            <a:spAutoFit/>
          </a:bodyPr>
          <a:lstStyle/>
          <a:p>
            <a:r>
              <a:rPr lang="zh-CN" altLang="en-US" sz="2400" dirty="0" smtClean="0">
                <a:solidFill>
                  <a:prstClr val="black"/>
                </a:solidFill>
              </a:rPr>
              <a:t>          </a:t>
            </a:r>
            <a:r>
              <a:rPr lang="zh-CN" altLang="en-US" sz="2400" b="1" dirty="0" smtClean="0">
                <a:solidFill>
                  <a:prstClr val="black"/>
                </a:solidFill>
                <a:latin typeface="黑体" pitchFamily="49" charset="-122"/>
                <a:ea typeface="黑体" pitchFamily="49" charset="-122"/>
              </a:rPr>
              <a:t>职业教育课程形态的发展</a:t>
            </a:r>
            <a:endParaRPr lang="zh-CN" altLang="en-US" sz="2400" b="1" dirty="0">
              <a:solidFill>
                <a:prstClr val="black"/>
              </a:solidFill>
              <a:latin typeface="黑体" pitchFamily="49" charset="-122"/>
              <a:ea typeface="黑体" pitchFamily="49" charset="-122"/>
            </a:endParaRPr>
          </a:p>
        </p:txBody>
      </p:sp>
      <p:sp>
        <p:nvSpPr>
          <p:cNvPr id="9" name="椭圆形标注 8"/>
          <p:cNvSpPr/>
          <p:nvPr/>
        </p:nvSpPr>
        <p:spPr>
          <a:xfrm>
            <a:off x="2149242" y="1751620"/>
            <a:ext cx="1224136" cy="1368152"/>
          </a:xfrm>
          <a:prstGeom prst="wedgeEllipse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black"/>
                </a:solidFill>
              </a:rPr>
              <a:t>知识积累</a:t>
            </a:r>
            <a:endParaRPr lang="zh-CN" altLang="en-US" dirty="0">
              <a:solidFill>
                <a:prstClr val="black"/>
              </a:solidFill>
            </a:endParaRPr>
          </a:p>
        </p:txBody>
      </p:sp>
      <p:sp>
        <p:nvSpPr>
          <p:cNvPr id="11" name="椭圆形标注 10"/>
          <p:cNvSpPr/>
          <p:nvPr/>
        </p:nvSpPr>
        <p:spPr>
          <a:xfrm>
            <a:off x="6588224" y="1561144"/>
            <a:ext cx="1296144" cy="1440160"/>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black"/>
                </a:solidFill>
              </a:rPr>
              <a:t>能力</a:t>
            </a:r>
            <a:endParaRPr lang="en-US" altLang="zh-CN" dirty="0" smtClean="0">
              <a:solidFill>
                <a:prstClr val="black"/>
              </a:solidFill>
            </a:endParaRPr>
          </a:p>
          <a:p>
            <a:pPr algn="ctr"/>
            <a:r>
              <a:rPr lang="zh-CN" altLang="en-US" dirty="0" smtClean="0">
                <a:solidFill>
                  <a:prstClr val="black"/>
                </a:solidFill>
              </a:rPr>
              <a:t>积累</a:t>
            </a:r>
            <a:endParaRPr lang="zh-CN" altLang="en-US" dirty="0">
              <a:solidFill>
                <a:prstClr val="black"/>
              </a:solidFill>
            </a:endParaRPr>
          </a:p>
        </p:txBody>
      </p:sp>
      <p:sp>
        <p:nvSpPr>
          <p:cNvPr id="12" name="椭圆形标注 11"/>
          <p:cNvSpPr/>
          <p:nvPr/>
        </p:nvSpPr>
        <p:spPr>
          <a:xfrm>
            <a:off x="4817163" y="1610845"/>
            <a:ext cx="1368152" cy="1440160"/>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black"/>
                </a:solidFill>
              </a:rPr>
              <a:t>技能</a:t>
            </a:r>
            <a:endParaRPr lang="en-US" altLang="zh-CN" dirty="0" smtClean="0">
              <a:solidFill>
                <a:prstClr val="black"/>
              </a:solidFill>
            </a:endParaRPr>
          </a:p>
          <a:p>
            <a:pPr algn="ctr"/>
            <a:r>
              <a:rPr lang="zh-CN" altLang="en-US" dirty="0" smtClean="0">
                <a:solidFill>
                  <a:prstClr val="black"/>
                </a:solidFill>
              </a:rPr>
              <a:t>积累</a:t>
            </a:r>
            <a:endParaRPr lang="zh-CN" altLang="en-US" dirty="0">
              <a:solidFill>
                <a:prstClr val="black"/>
              </a:solidFill>
            </a:endParaRPr>
          </a:p>
        </p:txBody>
      </p:sp>
    </p:spTree>
    <p:extLst>
      <p:ext uri="{BB962C8B-B14F-4D97-AF65-F5344CB8AC3E}">
        <p14:creationId xmlns:p14="http://schemas.microsoft.com/office/powerpoint/2010/main" val="3107872900"/>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1503</TotalTime>
  <Words>2084</Words>
  <Application>Microsoft Office PowerPoint</Application>
  <PresentationFormat>全屏显示(4:3)</PresentationFormat>
  <Paragraphs>222</Paragraphs>
  <Slides>44</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44</vt:i4>
      </vt:variant>
    </vt:vector>
  </HeadingPairs>
  <TitlesOfParts>
    <vt:vector size="59" baseType="lpstr">
      <vt:lpstr>黑体</vt:lpstr>
      <vt:lpstr>华文仿宋</vt:lpstr>
      <vt:lpstr>华文楷体</vt:lpstr>
      <vt:lpstr>华文中宋</vt:lpstr>
      <vt:lpstr>楷体_GB2312</vt:lpstr>
      <vt:lpstr>宋体</vt:lpstr>
      <vt:lpstr>Arial</vt:lpstr>
      <vt:lpstr>Calibri</vt:lpstr>
      <vt:lpstr>Gill Sans MT</vt:lpstr>
      <vt:lpstr>Times New Roman</vt:lpstr>
      <vt:lpstr>Verdana</vt:lpstr>
      <vt:lpstr>Wingdings</vt:lpstr>
      <vt:lpstr>Wingdings 2</vt:lpstr>
      <vt:lpstr>默认设计模板</vt:lpstr>
      <vt:lpstr>夏至</vt:lpstr>
      <vt:lpstr>职业教育内涵建设的几个关键问题</vt:lpstr>
      <vt:lpstr>一、现代职业教育建设要重点关注课堂教学</vt:lpstr>
      <vt:lpstr>PowerPoint 演示文稿</vt:lpstr>
      <vt:lpstr>PowerPoint 演示文稿</vt:lpstr>
      <vt:lpstr>PowerPoint 演示文稿</vt:lpstr>
      <vt:lpstr>PowerPoint 演示文稿</vt:lpstr>
      <vt:lpstr>PowerPoint 演示文稿</vt:lpstr>
      <vt:lpstr>PowerPoint 演示文稿</vt:lpstr>
      <vt:lpstr>二、职业教育课程建设的重要问题</vt:lpstr>
      <vt:lpstr>（一）项目课程的本质 </vt:lpstr>
      <vt:lpstr>PowerPoint 演示文稿</vt:lpstr>
      <vt:lpstr>PowerPoint 演示文稿</vt:lpstr>
      <vt:lpstr>PowerPoint 演示文稿</vt:lpstr>
      <vt:lpstr>（二）项目课程开发的方案与程序 </vt:lpstr>
      <vt:lpstr>PowerPoint 演示文稿</vt:lpstr>
      <vt:lpstr>PowerPoint 演示文稿</vt:lpstr>
      <vt:lpstr>PowerPoint 演示文稿</vt:lpstr>
      <vt:lpstr>三、如何构建现代职业教育教师培养体系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四、如何发展现代学徒制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现代学徒制的模式</vt:lpstr>
      <vt:lpstr>PowerPoint 演示文稿</vt:lpstr>
      <vt:lpstr>（三）我国发展现代学徒制面临的问题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美国教师能力标准中的教学理念</dc:title>
  <dc:creator>guoqing xu</dc:creator>
  <cp:lastModifiedBy>guoqing-xu</cp:lastModifiedBy>
  <cp:revision>293</cp:revision>
  <dcterms:created xsi:type="dcterms:W3CDTF">2012-04-13T05:46:46Z</dcterms:created>
  <dcterms:modified xsi:type="dcterms:W3CDTF">2016-05-20T06:46:20Z</dcterms:modified>
</cp:coreProperties>
</file>